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434" r:id="rId2"/>
    <p:sldId id="459" r:id="rId3"/>
    <p:sldId id="460" r:id="rId4"/>
    <p:sldId id="435" r:id="rId5"/>
    <p:sldId id="443" r:id="rId6"/>
    <p:sldId id="444" r:id="rId7"/>
    <p:sldId id="445" r:id="rId8"/>
    <p:sldId id="442" r:id="rId9"/>
    <p:sldId id="439" r:id="rId10"/>
    <p:sldId id="325" r:id="rId11"/>
    <p:sldId id="326" r:id="rId12"/>
    <p:sldId id="336" r:id="rId13"/>
    <p:sldId id="296" r:id="rId14"/>
    <p:sldId id="412" r:id="rId15"/>
    <p:sldId id="436" r:id="rId16"/>
    <p:sldId id="462" r:id="rId17"/>
    <p:sldId id="463" r:id="rId18"/>
    <p:sldId id="447" r:id="rId19"/>
    <p:sldId id="437" r:id="rId20"/>
    <p:sldId id="438" r:id="rId21"/>
    <p:sldId id="448" r:id="rId22"/>
    <p:sldId id="449" r:id="rId23"/>
    <p:sldId id="450" r:id="rId24"/>
    <p:sldId id="451" r:id="rId25"/>
    <p:sldId id="452" r:id="rId26"/>
    <p:sldId id="453" r:id="rId27"/>
    <p:sldId id="454" r:id="rId28"/>
    <p:sldId id="455" r:id="rId29"/>
    <p:sldId id="456" r:id="rId30"/>
    <p:sldId id="464" r:id="rId31"/>
    <p:sldId id="441" r:id="rId32"/>
    <p:sldId id="320" r:id="rId33"/>
    <p:sldId id="465" r:id="rId34"/>
    <p:sldId id="264" r:id="rId35"/>
    <p:sldId id="466" r:id="rId36"/>
    <p:sldId id="467" r:id="rId37"/>
    <p:sldId id="468" r:id="rId38"/>
    <p:sldId id="469" r:id="rId39"/>
    <p:sldId id="470" r:id="rId40"/>
    <p:sldId id="408" r:id="rId41"/>
    <p:sldId id="411" r:id="rId42"/>
    <p:sldId id="415" r:id="rId43"/>
    <p:sldId id="297" r:id="rId44"/>
    <p:sldId id="410" r:id="rId45"/>
    <p:sldId id="458" r:id="rId46"/>
    <p:sldId id="409" r:id="rId47"/>
    <p:sldId id="372" r:id="rId48"/>
    <p:sldId id="342" r:id="rId49"/>
    <p:sldId id="355" r:id="rId50"/>
    <p:sldId id="373" r:id="rId51"/>
    <p:sldId id="375" r:id="rId52"/>
    <p:sldId id="376" r:id="rId53"/>
    <p:sldId id="378" r:id="rId54"/>
    <p:sldId id="379" r:id="rId55"/>
    <p:sldId id="381" r:id="rId56"/>
    <p:sldId id="298" r:id="rId57"/>
    <p:sldId id="397" r:id="rId58"/>
    <p:sldId id="309" r:id="rId59"/>
    <p:sldId id="319" r:id="rId60"/>
    <p:sldId id="385" r:id="rId61"/>
    <p:sldId id="400" r:id="rId62"/>
    <p:sldId id="310" r:id="rId63"/>
    <p:sldId id="386" r:id="rId64"/>
    <p:sldId id="401" r:id="rId65"/>
    <p:sldId id="311" r:id="rId66"/>
    <p:sldId id="387" r:id="rId67"/>
    <p:sldId id="402" r:id="rId68"/>
    <p:sldId id="313" r:id="rId69"/>
    <p:sldId id="302" r:id="rId70"/>
    <p:sldId id="382" r:id="rId71"/>
    <p:sldId id="383" r:id="rId72"/>
    <p:sldId id="384" r:id="rId73"/>
    <p:sldId id="306" r:id="rId74"/>
    <p:sldId id="307" r:id="rId75"/>
    <p:sldId id="308" r:id="rId76"/>
    <p:sldId id="416" r:id="rId77"/>
    <p:sldId id="417" r:id="rId78"/>
    <p:sldId id="418" r:id="rId79"/>
    <p:sldId id="419" r:id="rId80"/>
    <p:sldId id="420" r:id="rId81"/>
    <p:sldId id="421" r:id="rId82"/>
    <p:sldId id="422" r:id="rId83"/>
    <p:sldId id="282" r:id="rId84"/>
    <p:sldId id="316" r:id="rId85"/>
    <p:sldId id="271" r:id="rId86"/>
    <p:sldId id="414" r:id="rId87"/>
    <p:sldId id="399" r:id="rId88"/>
    <p:sldId id="423" r:id="rId89"/>
    <p:sldId id="395" r:id="rId90"/>
    <p:sldId id="394" r:id="rId91"/>
    <p:sldId id="396" r:id="rId92"/>
    <p:sldId id="272" r:id="rId93"/>
    <p:sldId id="389" r:id="rId94"/>
    <p:sldId id="390" r:id="rId95"/>
    <p:sldId id="391" r:id="rId96"/>
    <p:sldId id="287" r:id="rId97"/>
    <p:sldId id="281" r:id="rId98"/>
    <p:sldId id="388" r:id="rId99"/>
    <p:sldId id="392" r:id="rId100"/>
    <p:sldId id="393" r:id="rId101"/>
    <p:sldId id="406" r:id="rId102"/>
    <p:sldId id="425" r:id="rId103"/>
    <p:sldId id="426" r:id="rId104"/>
    <p:sldId id="429" r:id="rId105"/>
    <p:sldId id="432" r:id="rId106"/>
    <p:sldId id="430" r:id="rId107"/>
    <p:sldId id="433" r:id="rId108"/>
    <p:sldId id="431" r:id="rId109"/>
    <p:sldId id="428" r:id="rId110"/>
    <p:sldId id="427"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8D8427F-8EAC-4D2E-BB74-1B5BC2DD6137}">
          <p14:sldIdLst>
            <p14:sldId id="434"/>
          </p14:sldIdLst>
        </p14:section>
        <p14:section name="Are LLMs Intelligent?" id="{30FBF6FC-CEAD-4D8A-964F-FA63C33B6D6B}">
          <p14:sldIdLst>
            <p14:sldId id="459"/>
            <p14:sldId id="460"/>
            <p14:sldId id="435"/>
            <p14:sldId id="443"/>
            <p14:sldId id="444"/>
            <p14:sldId id="445"/>
            <p14:sldId id="442"/>
            <p14:sldId id="439"/>
            <p14:sldId id="325"/>
            <p14:sldId id="326"/>
            <p14:sldId id="336"/>
            <p14:sldId id="296"/>
            <p14:sldId id="412"/>
          </p14:sldIdLst>
        </p14:section>
        <p14:section name="epoch" id="{DDA927A3-D2F3-4E30-9FF3-1A812DF0F0E2}">
          <p14:sldIdLst>
            <p14:sldId id="436"/>
            <p14:sldId id="462"/>
            <p14:sldId id="463"/>
            <p14:sldId id="447"/>
            <p14:sldId id="437"/>
          </p14:sldIdLst>
        </p14:section>
        <p14:section name="definition of AI" id="{D39D02E9-3A53-4B4C-BE80-3E8C7804823B}">
          <p14:sldIdLst>
            <p14:sldId id="438"/>
            <p14:sldId id="448"/>
            <p14:sldId id="449"/>
            <p14:sldId id="450"/>
            <p14:sldId id="451"/>
            <p14:sldId id="452"/>
          </p14:sldIdLst>
        </p14:section>
        <p14:section name="generality" id="{1628FE6A-D371-40A2-8917-6AB81E24D312}">
          <p14:sldIdLst>
            <p14:sldId id="453"/>
            <p14:sldId id="454"/>
            <p14:sldId id="455"/>
            <p14:sldId id="456"/>
            <p14:sldId id="464"/>
            <p14:sldId id="441"/>
            <p14:sldId id="320"/>
          </p14:sldIdLst>
        </p14:section>
        <p14:section name="is it intellignet?" id="{044547F0-861A-409B-8914-B6A936D69F28}">
          <p14:sldIdLst>
            <p14:sldId id="465"/>
            <p14:sldId id="264"/>
            <p14:sldId id="466"/>
            <p14:sldId id="467"/>
            <p14:sldId id="468"/>
            <p14:sldId id="469"/>
            <p14:sldId id="470"/>
          </p14:sldIdLst>
        </p14:section>
        <p14:section name="2. Generalizeable" id="{CF5DD4A4-DE95-4401-B2FA-2BE6B7EEBE04}">
          <p14:sldIdLst>
            <p14:sldId id="408"/>
            <p14:sldId id="411"/>
            <p14:sldId id="415"/>
            <p14:sldId id="297"/>
            <p14:sldId id="410"/>
            <p14:sldId id="458"/>
            <p14:sldId id="409"/>
          </p14:sldIdLst>
        </p14:section>
        <p14:section name="ChatGPT Competition" id="{C8729980-1B2D-419F-B978-D2B994A20929}">
          <p14:sldIdLst>
            <p14:sldId id="372"/>
            <p14:sldId id="342"/>
            <p14:sldId id="355"/>
            <p14:sldId id="373"/>
            <p14:sldId id="375"/>
            <p14:sldId id="376"/>
            <p14:sldId id="378"/>
            <p14:sldId id="379"/>
            <p14:sldId id="381"/>
            <p14:sldId id="298"/>
            <p14:sldId id="397"/>
          </p14:sldIdLst>
        </p14:section>
        <p14:section name="2.1 Generalization Results" id="{393659FE-4E39-4205-B67B-68F34A8B252B}">
          <p14:sldIdLst>
            <p14:sldId id="309"/>
            <p14:sldId id="319"/>
            <p14:sldId id="385"/>
            <p14:sldId id="400"/>
            <p14:sldId id="310"/>
            <p14:sldId id="386"/>
            <p14:sldId id="401"/>
            <p14:sldId id="311"/>
            <p14:sldId id="387"/>
            <p14:sldId id="402"/>
            <p14:sldId id="313"/>
          </p14:sldIdLst>
        </p14:section>
        <p14:section name="3. Even Reproduceable?" id="{C4BDBFFF-CF8B-4633-B357-496AA1554586}">
          <p14:sldIdLst>
            <p14:sldId id="302"/>
            <p14:sldId id="382"/>
            <p14:sldId id="383"/>
            <p14:sldId id="384"/>
            <p14:sldId id="306"/>
            <p14:sldId id="307"/>
            <p14:sldId id="308"/>
          </p14:sldIdLst>
        </p14:section>
        <p14:section name="Entry - Prompt Eng" id="{32AAE60B-08BD-4A5E-A980-1478741AD8FE}">
          <p14:sldIdLst>
            <p14:sldId id="416"/>
            <p14:sldId id="417"/>
            <p14:sldId id="418"/>
            <p14:sldId id="419"/>
            <p14:sldId id="420"/>
            <p14:sldId id="421"/>
            <p14:sldId id="422"/>
          </p14:sldIdLst>
        </p14:section>
        <p14:section name="Similarity" id="{AFC9CD7A-DF5C-4F01-9BD6-A078A86B92BA}">
          <p14:sldIdLst>
            <p14:sldId id="282"/>
            <p14:sldId id="316"/>
            <p14:sldId id="271"/>
            <p14:sldId id="414"/>
            <p14:sldId id="399"/>
          </p14:sldIdLst>
        </p14:section>
        <p14:section name="Takeaways" id="{8CB0C28C-FC1A-4679-BB61-2AC249F9EA9B}">
          <p14:sldIdLst>
            <p14:sldId id="423"/>
            <p14:sldId id="395"/>
            <p14:sldId id="394"/>
            <p14:sldId id="396"/>
          </p14:sldIdLst>
        </p14:section>
        <p14:section name="Controlability" id="{B55B396E-6DF1-41C2-A723-9B1EC747538D}">
          <p14:sldIdLst>
            <p14:sldId id="272"/>
            <p14:sldId id="389"/>
            <p14:sldId id="390"/>
            <p14:sldId id="391"/>
          </p14:sldIdLst>
        </p14:section>
        <p14:section name="???" id="{1C839442-EA78-445F-8EF7-AC625CD31189}">
          <p14:sldIdLst>
            <p14:sldId id="287"/>
          </p14:sldIdLst>
        </p14:section>
        <p14:section name="MISC" id="{8AF42D21-59F2-476A-BFA2-72DC418F097E}">
          <p14:sldIdLst>
            <p14:sldId id="281"/>
            <p14:sldId id="388"/>
            <p14:sldId id="392"/>
            <p14:sldId id="393"/>
            <p14:sldId id="406"/>
            <p14:sldId id="425"/>
          </p14:sldIdLst>
        </p14:section>
        <p14:section name="Amy Outline" id="{3A6BD4FF-F928-4C44-A244-B9D0D778FE22}">
          <p14:sldIdLst>
            <p14:sldId id="426"/>
            <p14:sldId id="429"/>
            <p14:sldId id="432"/>
            <p14:sldId id="430"/>
            <p14:sldId id="433"/>
            <p14:sldId id="431"/>
            <p14:sldId id="428"/>
            <p14:sldId id="4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71111" autoAdjust="0"/>
  </p:normalViewPr>
  <p:slideViewPr>
    <p:cSldViewPr snapToGrid="0">
      <p:cViewPr varScale="1">
        <p:scale>
          <a:sx n="58" d="100"/>
          <a:sy n="58" d="100"/>
        </p:scale>
        <p:origin x="14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8BF7A-6D42-4657-8F80-9C084F552ED4}"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1ED9C-F0FD-4DEB-8487-FD856231ACDF}" type="slidenum">
              <a:rPr lang="en-US" smtClean="0"/>
              <a:t>‹#›</a:t>
            </a:fld>
            <a:endParaRPr lang="en-US"/>
          </a:p>
        </p:txBody>
      </p:sp>
    </p:spTree>
    <p:extLst>
      <p:ext uri="{BB962C8B-B14F-4D97-AF65-F5344CB8AC3E}">
        <p14:creationId xmlns:p14="http://schemas.microsoft.com/office/powerpoint/2010/main" val="222455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vestopedia.com/large-language-model-7563532"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vestopedia.com/large-language-model-756353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nbc.com/2023/03/14/openai-announces-gpt-4-says-beats-90percent-of-humans-on-sat.html?msockid=2b582b065efb68a2210f3f865fe26985"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edrxiv.org/content/10.1101/2022.12.19.22283643v2.full-tex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nbc.com/2023/03/14/openai-announces-gpt-4-says-beats-90percent-of-humans-on-sat.html?msockid=2b582b065efb68a2210f3f865fe26985"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fastcompany.com/90844285/chatgpt-has-an-iq-of-83-yet-its-coming-for-our-jobs" TargetMode="External"/><Relationship Id="rId4" Type="http://schemas.openxmlformats.org/officeDocument/2006/relationships/hyperlink" Target="https://www.medrxiv.org/content/10.1101/2022.12.19.22283643v2.full-text"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promptingguide.ai/techniques/knowledge"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astcompany.com/90844285/chatgpt-has-an-iq-of-83-yet-its-coming-for-our-job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is-chatgpt-intelligent-a-scientific-review-0362eadb25f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1</a:t>
            </a:fld>
            <a:endParaRPr lang="en-US"/>
          </a:p>
        </p:txBody>
      </p:sp>
    </p:spTree>
    <p:extLst>
      <p:ext uri="{BB962C8B-B14F-4D97-AF65-F5344CB8AC3E}">
        <p14:creationId xmlns:p14="http://schemas.microsoft.com/office/powerpoint/2010/main" val="1404542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p:txBody>
      </p:sp>
      <p:sp>
        <p:nvSpPr>
          <p:cNvPr id="4" name="Slide Number Placeholder 3"/>
          <p:cNvSpPr>
            <a:spLocks noGrp="1"/>
          </p:cNvSpPr>
          <p:nvPr>
            <p:ph type="sldNum" sz="quarter" idx="5"/>
          </p:nvPr>
        </p:nvSpPr>
        <p:spPr/>
        <p:txBody>
          <a:bodyPr/>
          <a:lstStyle/>
          <a:p>
            <a:fld id="{74221D1E-7B79-476D-A90A-C92A8E5D0BC2}" type="slidenum">
              <a:rPr lang="en-US" smtClean="0"/>
              <a:t>11</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12</a:t>
            </a:fld>
            <a:endParaRPr lang="en-US"/>
          </a:p>
        </p:txBody>
      </p:sp>
    </p:spTree>
    <p:extLst>
      <p:ext uri="{BB962C8B-B14F-4D97-AF65-F5344CB8AC3E}">
        <p14:creationId xmlns:p14="http://schemas.microsoft.com/office/powerpoint/2010/main" val="2298378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Why wouldn’t they popular</a:t>
            </a:r>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2152410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7285E-6A0A-F9A7-C3BD-69F4C38A9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6EB73B-5E06-9500-13B4-F5E02BF07B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D376C-F8E1-C0F9-7AA8-F9DEDF32A9A6}"/>
              </a:ext>
            </a:extLst>
          </p:cNvPr>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FC0F649-40F3-5AFC-FF11-FF7AAC866538}"/>
              </a:ext>
            </a:extLst>
          </p:cNvPr>
          <p:cNvSpPr>
            <a:spLocks noGrp="1"/>
          </p:cNvSpPr>
          <p:nvPr>
            <p:ph type="sldNum" sz="quarter" idx="5"/>
          </p:nvPr>
        </p:nvSpPr>
        <p:spPr/>
        <p:txBody>
          <a:bodyPr/>
          <a:lstStyle/>
          <a:p>
            <a:fld id="{74221D1E-7B79-476D-A90A-C92A8E5D0BC2}" type="slidenum">
              <a:rPr lang="en-US" smtClean="0"/>
              <a:t>14</a:t>
            </a:fld>
            <a:endParaRPr lang="en-US"/>
          </a:p>
        </p:txBody>
      </p:sp>
    </p:spTree>
    <p:extLst>
      <p:ext uri="{BB962C8B-B14F-4D97-AF65-F5344CB8AC3E}">
        <p14:creationId xmlns:p14="http://schemas.microsoft.com/office/powerpoint/2010/main" val="109378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15</a:t>
            </a:fld>
            <a:endParaRPr lang="en-US"/>
          </a:p>
        </p:txBody>
      </p:sp>
    </p:spTree>
    <p:extLst>
      <p:ext uri="{BB962C8B-B14F-4D97-AF65-F5344CB8AC3E}">
        <p14:creationId xmlns:p14="http://schemas.microsoft.com/office/powerpoint/2010/main" val="3099633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3E78C-BD02-6D31-856C-A9E64F5BD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774A9-6156-B2D5-DF50-C52494E8C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8F19E-5E6D-DF2A-1C29-F8A5E44E35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endParaRPr lang="en-US" dirty="0"/>
          </a:p>
        </p:txBody>
      </p:sp>
      <p:sp>
        <p:nvSpPr>
          <p:cNvPr id="4" name="Slide Number Placeholder 3">
            <a:extLst>
              <a:ext uri="{FF2B5EF4-FFF2-40B4-BE49-F238E27FC236}">
                <a16:creationId xmlns:a16="http://schemas.microsoft.com/office/drawing/2014/main" id="{36EA3DC4-0DC2-BA0D-1523-76A602A3F4FD}"/>
              </a:ext>
            </a:extLst>
          </p:cNvPr>
          <p:cNvSpPr>
            <a:spLocks noGrp="1"/>
          </p:cNvSpPr>
          <p:nvPr>
            <p:ph type="sldNum" sz="quarter" idx="5"/>
          </p:nvPr>
        </p:nvSpPr>
        <p:spPr/>
        <p:txBody>
          <a:bodyPr/>
          <a:lstStyle/>
          <a:p>
            <a:fld id="{DD31ED9C-F0FD-4DEB-8487-FD856231ACDF}" type="slidenum">
              <a:rPr lang="en-US" smtClean="0"/>
              <a:t>16</a:t>
            </a:fld>
            <a:endParaRPr lang="en-US"/>
          </a:p>
        </p:txBody>
      </p:sp>
    </p:spTree>
    <p:extLst>
      <p:ext uri="{BB962C8B-B14F-4D97-AF65-F5344CB8AC3E}">
        <p14:creationId xmlns:p14="http://schemas.microsoft.com/office/powerpoint/2010/main" val="1426741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D99C6-A87F-911F-4CEB-425AD3885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2C1B5-D111-2BA9-9F8F-C83BCB9C8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367DD-CD66-BD71-EFBD-6761127B44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endParaRPr lang="en-US" dirty="0"/>
          </a:p>
        </p:txBody>
      </p:sp>
      <p:sp>
        <p:nvSpPr>
          <p:cNvPr id="4" name="Slide Number Placeholder 3">
            <a:extLst>
              <a:ext uri="{FF2B5EF4-FFF2-40B4-BE49-F238E27FC236}">
                <a16:creationId xmlns:a16="http://schemas.microsoft.com/office/drawing/2014/main" id="{0CC7C851-DCE6-668A-BFCD-346645BCBA91}"/>
              </a:ext>
            </a:extLst>
          </p:cNvPr>
          <p:cNvSpPr>
            <a:spLocks noGrp="1"/>
          </p:cNvSpPr>
          <p:nvPr>
            <p:ph type="sldNum" sz="quarter" idx="5"/>
          </p:nvPr>
        </p:nvSpPr>
        <p:spPr/>
        <p:txBody>
          <a:bodyPr/>
          <a:lstStyle/>
          <a:p>
            <a:fld id="{DD31ED9C-F0FD-4DEB-8487-FD856231ACDF}" type="slidenum">
              <a:rPr lang="en-US" smtClean="0"/>
              <a:t>17</a:t>
            </a:fld>
            <a:endParaRPr lang="en-US"/>
          </a:p>
        </p:txBody>
      </p:sp>
    </p:spTree>
    <p:extLst>
      <p:ext uri="{BB962C8B-B14F-4D97-AF65-F5344CB8AC3E}">
        <p14:creationId xmlns:p14="http://schemas.microsoft.com/office/powerpoint/2010/main" val="96989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485A-7D4B-F07E-A86A-DCDC48487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E477D-D44F-B890-B60E-6A9EDA515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36CA28-039D-FE2C-A678-1E0259BA38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to figure out how to clearly state that learning happens over some number of training steps, but LLMs do not even train for a full epoch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very intuitive for us humans, as we trial and error and practice ourselves in the process of learning, but something else is going on in LLMs</a:t>
            </a:r>
          </a:p>
          <a:p>
            <a:endParaRPr lang="en-US" dirty="0"/>
          </a:p>
        </p:txBody>
      </p:sp>
      <p:sp>
        <p:nvSpPr>
          <p:cNvPr id="4" name="Slide Number Placeholder 3">
            <a:extLst>
              <a:ext uri="{FF2B5EF4-FFF2-40B4-BE49-F238E27FC236}">
                <a16:creationId xmlns:a16="http://schemas.microsoft.com/office/drawing/2014/main" id="{796F6078-CFDB-DC01-1BE0-7DD42E4E484F}"/>
              </a:ext>
            </a:extLst>
          </p:cNvPr>
          <p:cNvSpPr>
            <a:spLocks noGrp="1"/>
          </p:cNvSpPr>
          <p:nvPr>
            <p:ph type="sldNum" sz="quarter" idx="5"/>
          </p:nvPr>
        </p:nvSpPr>
        <p:spPr/>
        <p:txBody>
          <a:bodyPr/>
          <a:lstStyle/>
          <a:p>
            <a:fld id="{DD31ED9C-F0FD-4DEB-8487-FD856231ACDF}" type="slidenum">
              <a:rPr lang="en-US" smtClean="0"/>
              <a:t>18</a:t>
            </a:fld>
            <a:endParaRPr lang="en-US"/>
          </a:p>
        </p:txBody>
      </p:sp>
    </p:spTree>
    <p:extLst>
      <p:ext uri="{BB962C8B-B14F-4D97-AF65-F5344CB8AC3E}">
        <p14:creationId xmlns:p14="http://schemas.microsoft.com/office/powerpoint/2010/main" val="282793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I learned this in Sweden, and I was fucking floored. I have a citation of the instance where it was happening, but we need to or I would like to have someone cited saying it is happening in all things</a:t>
            </a:r>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19</a:t>
            </a:fld>
            <a:endParaRPr lang="en-US"/>
          </a:p>
        </p:txBody>
      </p:sp>
    </p:spTree>
    <p:extLst>
      <p:ext uri="{BB962C8B-B14F-4D97-AF65-F5344CB8AC3E}">
        <p14:creationId xmlns:p14="http://schemas.microsoft.com/office/powerpoint/2010/main" val="4123213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100" b="0" i="0" u="none" strike="noStrike" dirty="0">
                <a:solidFill>
                  <a:srgbClr val="000000"/>
                </a:solidFill>
                <a:effectLst/>
                <a:latin typeface="Arial" panose="020B0604020202020204" pitchFamily="34" charset="0"/>
              </a:rPr>
              <a:t>The </a:t>
            </a:r>
            <a:r>
              <a:rPr lang="en-US" sz="1100" b="0" i="0" u="sng" dirty="0">
                <a:solidFill>
                  <a:srgbClr val="000000"/>
                </a:solidFill>
                <a:effectLst/>
                <a:latin typeface="Arial" panose="020B0604020202020204" pitchFamily="34" charset="0"/>
              </a:rPr>
              <a:t>contemporary AI community still gravitates towards benchmarking intelligence by comparing the skill exhibited by AIs and humans at specific tasks</a:t>
            </a:r>
            <a:r>
              <a:rPr lang="en-US" sz="1100" b="0" i="0" u="none" strike="noStrike" dirty="0">
                <a:solidFill>
                  <a:srgbClr val="000000"/>
                </a:solidFill>
                <a:effectLst/>
                <a:latin typeface="Arial" panose="020B0604020202020204" pitchFamily="34" charset="0"/>
              </a:rPr>
              <a:t>, such as board games and video games. We argue that solely measuring skill at any given task falls short of measuring intelligence, because skill is heavily modulated by prior knowledge and experience: unlimited priors or unlimited training data allow experimenters to “buy” arbitrary levels of skills for a system, in a way that masks the system’s own generalization power.</a:t>
            </a:r>
            <a:endParaRPr lang="en-US" b="0" dirty="0">
              <a:effectLst/>
            </a:endParaRPr>
          </a:p>
          <a:p>
            <a:pPr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This can be seen in the skill-based AI </a:t>
            </a:r>
            <a:r>
              <a:rPr lang="en-US" sz="1100" b="0" i="0" u="sng" strike="noStrike" dirty="0">
                <a:solidFill>
                  <a:srgbClr val="000000"/>
                </a:solidFill>
                <a:effectLst/>
                <a:latin typeface="Arial" panose="020B0604020202020204" pitchFamily="34" charset="0"/>
              </a:rPr>
              <a:t>evaluation</a:t>
            </a:r>
            <a:r>
              <a:rPr lang="en-US" sz="1100" b="0" i="0" u="none" strike="noStrike" dirty="0">
                <a:solidFill>
                  <a:srgbClr val="000000"/>
                </a:solidFill>
                <a:effectLst/>
                <a:latin typeface="Arial" panose="020B0604020202020204" pitchFamily="34" charset="0"/>
              </a:rPr>
              <a:t> trend:</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Human review</a:t>
            </a:r>
            <a:r>
              <a:rPr lang="en-US" sz="1100" b="0" i="0" u="none" strike="noStrike" dirty="0">
                <a:solidFill>
                  <a:srgbClr val="000000"/>
                </a:solidFill>
                <a:effectLst/>
                <a:latin typeface="Arial" panose="020B0604020202020204" pitchFamily="34" charset="0"/>
              </a:rPr>
              <a:t>: human judges observe the system’s input-output response and score it (Turing test and its variants)</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White-box analysis</a:t>
            </a:r>
            <a:r>
              <a:rPr lang="en-US" sz="1100" b="0" i="0" u="none" strike="noStrike" dirty="0">
                <a:solidFill>
                  <a:srgbClr val="000000"/>
                </a:solidFill>
                <a:effectLst/>
                <a:latin typeface="Arial" panose="020B0604020202020204" pitchFamily="34" charset="0"/>
              </a:rPr>
              <a:t>: algorithms solving a fully described task in a fully-described environment where all possible inputs can be explicitly enumerated or described analytically (an algorithm that solves the traveling salesman problem)</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Peer confrontation</a:t>
            </a:r>
            <a:r>
              <a:rPr lang="en-US" sz="1100" b="0" i="0" u="none" strike="noStrike" dirty="0">
                <a:solidFill>
                  <a:srgbClr val="000000"/>
                </a:solidFill>
                <a:effectLst/>
                <a:latin typeface="Arial" panose="020B0604020202020204" pitchFamily="34" charset="0"/>
              </a:rPr>
              <a:t>: having the system compete against either other AIs or humans (chess)</a:t>
            </a:r>
          </a:p>
          <a:p>
            <a:pPr marL="742950" lvl="1" indent="-285750"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Benchmarks</a:t>
            </a:r>
            <a:r>
              <a:rPr lang="en-US" sz="1100" b="0" i="0" u="none" strike="noStrike" dirty="0">
                <a:solidFill>
                  <a:srgbClr val="000000"/>
                </a:solidFill>
                <a:effectLst/>
                <a:latin typeface="Arial" panose="020B0604020202020204" pitchFamily="34" charset="0"/>
              </a:rPr>
              <a:t>: having the system produce outputs for a “test set” of inputs</a:t>
            </a:r>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20</a:t>
            </a:fld>
            <a:endParaRPr lang="en-US"/>
          </a:p>
        </p:txBody>
      </p:sp>
    </p:spTree>
    <p:extLst>
      <p:ext uri="{BB962C8B-B14F-4D97-AF65-F5344CB8AC3E}">
        <p14:creationId xmlns:p14="http://schemas.microsoft.com/office/powerpoint/2010/main" val="3651304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a Large Language Model (LLM)?</a:t>
            </a:r>
            <a:r>
              <a:rPr lang="en-US" dirty="0"/>
              <a:t> </a:t>
            </a:r>
          </a:p>
          <a:p>
            <a:r>
              <a:rPr lang="en-US" dirty="0"/>
              <a:t>https://www.investopedia.com/large-language-model-7563532</a:t>
            </a:r>
          </a:p>
          <a:p>
            <a:endParaRPr lang="en-US" b="1" dirty="0"/>
          </a:p>
          <a:p>
            <a:pPr marL="0" indent="0">
              <a:buFont typeface="+mj-lt"/>
              <a:buNone/>
            </a:pPr>
            <a:r>
              <a:rPr lang="en-US" dirty="0"/>
              <a:t>How intelligent are LLMs? (From an AI perspective)</a:t>
            </a:r>
          </a:p>
          <a:p>
            <a:pPr marL="628650" lvl="1" indent="-171450">
              <a:buFont typeface="Arial" panose="020B0604020202020204" pitchFamily="34" charset="0"/>
              <a:buChar char="•"/>
            </a:pPr>
            <a:r>
              <a:rPr lang="en-US" dirty="0"/>
              <a:t>They do incredible things?</a:t>
            </a:r>
          </a:p>
          <a:p>
            <a:pPr marL="628650" lvl="1" indent="-171450">
              <a:buFont typeface="Arial" panose="020B0604020202020204" pitchFamily="34" charset="0"/>
              <a:buChar char="•"/>
            </a:pPr>
            <a:r>
              <a:rPr lang="en-US" dirty="0"/>
              <a:t>Stochastic parrot</a:t>
            </a:r>
          </a:p>
          <a:p>
            <a:pPr marL="628650" lvl="1" indent="-171450">
              <a:buFont typeface="Arial" panose="020B0604020202020204" pitchFamily="34" charset="0"/>
              <a:buChar char="•"/>
            </a:pPr>
            <a:r>
              <a:rPr lang="en-US" b="1" dirty="0"/>
              <a:t>Do they understand language? -&gt; but do the humans even understand language? More like a cognitive science question</a:t>
            </a:r>
          </a:p>
          <a:p>
            <a:pPr lvl="1"/>
            <a:endParaRPr lang="en-US" dirty="0"/>
          </a:p>
          <a:p>
            <a:pPr marL="0" indent="0">
              <a:buFont typeface="+mj-lt"/>
              <a:buNone/>
            </a:pPr>
            <a:r>
              <a:rPr lang="en-US" dirty="0"/>
              <a:t>To what extend can LLMs generalize this intelligence to new tasks?</a:t>
            </a:r>
          </a:p>
          <a:p>
            <a:pPr marL="628650" lvl="1" indent="-171450">
              <a:buFont typeface="Arial" panose="020B0604020202020204" pitchFamily="34" charset="0"/>
              <a:buChar char="•"/>
            </a:pPr>
            <a:r>
              <a:rPr lang="en-US" dirty="0"/>
              <a:t>It is a very fundamental question, but we need to back that up!</a:t>
            </a:r>
          </a:p>
          <a:p>
            <a:endParaRPr lang="en-US" b="1" dirty="0"/>
          </a:p>
        </p:txBody>
      </p:sp>
      <p:sp>
        <p:nvSpPr>
          <p:cNvPr id="4" name="Slide Number Placeholder 3"/>
          <p:cNvSpPr>
            <a:spLocks noGrp="1"/>
          </p:cNvSpPr>
          <p:nvPr>
            <p:ph type="sldNum" sz="quarter" idx="5"/>
          </p:nvPr>
        </p:nvSpPr>
        <p:spPr/>
        <p:txBody>
          <a:bodyPr/>
          <a:lstStyle/>
          <a:p>
            <a:fld id="{DD31ED9C-F0FD-4DEB-8487-FD856231ACDF}" type="slidenum">
              <a:rPr lang="en-US" smtClean="0"/>
              <a:t>2</a:t>
            </a:fld>
            <a:endParaRPr lang="en-US"/>
          </a:p>
        </p:txBody>
      </p:sp>
    </p:spTree>
    <p:extLst>
      <p:ext uri="{BB962C8B-B14F-4D97-AF65-F5344CB8AC3E}">
        <p14:creationId xmlns:p14="http://schemas.microsoft.com/office/powerpoint/2010/main" val="145993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B74D-D582-6621-60BF-76C6BC14B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B9594-DF7F-B0F1-C0AB-EBDB39B99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726037-E274-EA0E-E65A-0CE25AEE7092}"/>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The </a:t>
            </a:r>
            <a:r>
              <a:rPr lang="en-US" sz="1800" b="0" i="0" u="sng" dirty="0">
                <a:solidFill>
                  <a:srgbClr val="000000"/>
                </a:solidFill>
                <a:effectLst/>
                <a:latin typeface="Arial" panose="020B0604020202020204" pitchFamily="34" charset="0"/>
              </a:rPr>
              <a:t>promise of the field of AI</a:t>
            </a:r>
            <a:r>
              <a:rPr lang="en-US" sz="1800" b="0" i="0" u="none" strike="noStrike" dirty="0">
                <a:solidFill>
                  <a:srgbClr val="000000"/>
                </a:solidFill>
                <a:effectLst/>
                <a:latin typeface="Arial" panose="020B0604020202020204" pitchFamily="34" charset="0"/>
              </a:rPr>
              <a:t>, spelled out explicitly at its inception in the 1950s and repeated countless times since, </a:t>
            </a:r>
            <a:r>
              <a:rPr lang="en-US" sz="1800" b="0" i="0" u="sng" dirty="0">
                <a:solidFill>
                  <a:srgbClr val="000000"/>
                </a:solidFill>
                <a:effectLst/>
                <a:latin typeface="Arial" panose="020B0604020202020204" pitchFamily="34" charset="0"/>
              </a:rPr>
              <a:t>is to develop machines that possess intelligence comparable to that of humans</a:t>
            </a:r>
            <a:r>
              <a:rPr lang="en-US" sz="1800" b="0" i="0" u="none" strike="noStrike" dirty="0">
                <a:solidFill>
                  <a:srgbClr val="000000"/>
                </a:solidFill>
                <a:effectLst/>
                <a:latin typeface="Arial" panose="020B0604020202020204" pitchFamily="34" charset="0"/>
              </a:rPr>
              <a:t>. But AI has since been falling short of its ideal: although we are able to engineer systems that perform extremely well on specific tasks, they have still stark limitations, being brittle, data-hungry, unable to make sense of situations that deviate slightly from their training data or the assumptions of their creators, and unable to repurpose themselves to deal with novel tasks without significant involvement from human researchers.</a:t>
            </a:r>
            <a:endParaRPr lang="en-US" sz="1600" b="0" dirty="0">
              <a:effectLst/>
            </a:endParaRPr>
          </a:p>
          <a:p>
            <a:pPr rtl="0"/>
            <a:br>
              <a:rPr lang="en-US" sz="1600" b="0" dirty="0">
                <a:effectLst/>
              </a:rPr>
            </a:br>
            <a:r>
              <a:rPr lang="en-US" sz="1800" b="0" i="0" u="none" strike="noStrike" dirty="0">
                <a:solidFill>
                  <a:srgbClr val="000000"/>
                </a:solidFill>
                <a:effectLst/>
                <a:latin typeface="Arial" panose="020B0604020202020204" pitchFamily="34" charset="0"/>
              </a:rPr>
              <a:t>Definition of AI: “Intelligence measures an agent’s ability to </a:t>
            </a:r>
            <a:r>
              <a:rPr lang="en-US" sz="1800" b="0" i="0" u="sng" dirty="0">
                <a:solidFill>
                  <a:srgbClr val="000000"/>
                </a:solidFill>
                <a:effectLst/>
                <a:latin typeface="Arial" panose="020B0604020202020204" pitchFamily="34" charset="0"/>
              </a:rPr>
              <a:t>achieve goals</a:t>
            </a:r>
            <a:r>
              <a:rPr lang="en-US" sz="1800" b="0" i="0" u="none" strike="noStrike" dirty="0">
                <a:solidFill>
                  <a:srgbClr val="000000"/>
                </a:solidFill>
                <a:effectLst/>
                <a:latin typeface="Arial" panose="020B0604020202020204" pitchFamily="34" charset="0"/>
              </a:rPr>
              <a:t> in a </a:t>
            </a:r>
            <a:r>
              <a:rPr lang="en-US" sz="1800" b="0" i="0" u="sng" dirty="0">
                <a:solidFill>
                  <a:srgbClr val="000000"/>
                </a:solidFill>
                <a:effectLst/>
                <a:latin typeface="Arial" panose="020B0604020202020204" pitchFamily="34" charset="0"/>
              </a:rPr>
              <a:t>wide range of environments</a:t>
            </a:r>
            <a:r>
              <a:rPr lang="en-US" sz="1800" b="0" i="0" u="none" strike="noStrike" dirty="0">
                <a:solidFill>
                  <a:srgbClr val="000000"/>
                </a:solidFill>
                <a:effectLst/>
                <a:latin typeface="Arial" panose="020B0604020202020204" pitchFamily="34" charset="0"/>
              </a:rPr>
              <a:t>.” Legg and Hutter 2007</a:t>
            </a:r>
            <a:endParaRPr lang="en-US" sz="1600" b="0" dirty="0">
              <a:effectLst/>
            </a:endParaRPr>
          </a:p>
          <a:p>
            <a:pPr rtl="0"/>
            <a:r>
              <a:rPr lang="en-US" sz="1800" b="0" i="0" u="none" strike="noStrike" dirty="0">
                <a:solidFill>
                  <a:srgbClr val="000000"/>
                </a:solidFill>
                <a:effectLst/>
                <a:latin typeface="Arial" panose="020B0604020202020204" pitchFamily="34" charset="0"/>
              </a:rPr>
              <a:t>This points out two characterizations: </a:t>
            </a:r>
            <a:endParaRPr lang="en-US" sz="1600" b="0" dirty="0">
              <a:effectLst/>
            </a:endParaRPr>
          </a:p>
          <a:p>
            <a:pPr rtl="0"/>
            <a:r>
              <a:rPr lang="en-US" sz="1800" b="0" i="0" u="none" strike="noStrike" dirty="0">
                <a:solidFill>
                  <a:srgbClr val="000000"/>
                </a:solidFill>
                <a:effectLst/>
                <a:latin typeface="Arial" panose="020B0604020202020204" pitchFamily="34" charset="0"/>
              </a:rPr>
              <a:t>1) emphasis on task-specific skill</a:t>
            </a:r>
            <a:endParaRPr lang="en-US" sz="1600" b="0" dirty="0">
              <a:effectLst/>
            </a:endParaRPr>
          </a:p>
          <a:p>
            <a:pPr rtl="0"/>
            <a:r>
              <a:rPr lang="en-US" sz="1800" b="0" i="0" u="none" strike="noStrike" dirty="0">
                <a:solidFill>
                  <a:srgbClr val="000000"/>
                </a:solidFill>
                <a:effectLst/>
                <a:latin typeface="Arial" panose="020B0604020202020204" pitchFamily="34" charset="0"/>
              </a:rPr>
              <a:t>2) focused on generality and adaptation</a:t>
            </a:r>
            <a:endParaRPr lang="en-US" sz="1600" b="0" dirty="0">
              <a:effectLst/>
            </a:endParaRPr>
          </a:p>
        </p:txBody>
      </p:sp>
      <p:sp>
        <p:nvSpPr>
          <p:cNvPr id="4" name="Slide Number Placeholder 3">
            <a:extLst>
              <a:ext uri="{FF2B5EF4-FFF2-40B4-BE49-F238E27FC236}">
                <a16:creationId xmlns:a16="http://schemas.microsoft.com/office/drawing/2014/main" id="{D41CBA7B-D84E-E1BC-0B77-B1A8A1B39644}"/>
              </a:ext>
            </a:extLst>
          </p:cNvPr>
          <p:cNvSpPr>
            <a:spLocks noGrp="1"/>
          </p:cNvSpPr>
          <p:nvPr>
            <p:ph type="sldNum" sz="quarter" idx="5"/>
          </p:nvPr>
        </p:nvSpPr>
        <p:spPr/>
        <p:txBody>
          <a:bodyPr/>
          <a:lstStyle/>
          <a:p>
            <a:fld id="{DD31ED9C-F0FD-4DEB-8487-FD856231ACDF}" type="slidenum">
              <a:rPr lang="en-US" smtClean="0"/>
              <a:t>21</a:t>
            </a:fld>
            <a:endParaRPr lang="en-US"/>
          </a:p>
        </p:txBody>
      </p:sp>
    </p:spTree>
    <p:extLst>
      <p:ext uri="{BB962C8B-B14F-4D97-AF65-F5344CB8AC3E}">
        <p14:creationId xmlns:p14="http://schemas.microsoft.com/office/powerpoint/2010/main" val="1988351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BA77F-F823-91B1-7283-7D1AB56FB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56E4C-25A7-83BB-D00F-C3962896C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CA1E37-BD3A-8FC9-382A-FACCD1E6A1C2}"/>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Definition of AI: “Intelligence measures an agent’s ability to </a:t>
            </a:r>
            <a:r>
              <a:rPr lang="en-US" sz="1800" b="0" i="0" u="sng" dirty="0">
                <a:solidFill>
                  <a:srgbClr val="000000"/>
                </a:solidFill>
                <a:effectLst/>
                <a:latin typeface="Arial" panose="020B0604020202020204" pitchFamily="34" charset="0"/>
              </a:rPr>
              <a:t>achieve goals</a:t>
            </a:r>
            <a:r>
              <a:rPr lang="en-US" sz="1800" b="0" i="0" u="none" strike="noStrike" dirty="0">
                <a:solidFill>
                  <a:srgbClr val="000000"/>
                </a:solidFill>
                <a:effectLst/>
                <a:latin typeface="Arial" panose="020B0604020202020204" pitchFamily="34" charset="0"/>
              </a:rPr>
              <a:t> in a </a:t>
            </a:r>
            <a:r>
              <a:rPr lang="en-US" sz="1800" b="0" i="0" u="sng" dirty="0">
                <a:solidFill>
                  <a:srgbClr val="000000"/>
                </a:solidFill>
                <a:effectLst/>
                <a:latin typeface="Arial" panose="020B0604020202020204" pitchFamily="34" charset="0"/>
              </a:rPr>
              <a:t>wide range of environments</a:t>
            </a:r>
            <a:r>
              <a:rPr lang="en-US" sz="1800" b="0" i="0" u="none" strike="noStrike" dirty="0">
                <a:solidFill>
                  <a:srgbClr val="000000"/>
                </a:solidFill>
                <a:effectLst/>
                <a:latin typeface="Arial" panose="020B0604020202020204" pitchFamily="34" charset="0"/>
              </a:rPr>
              <a:t>.” Legg and Hutter 2007</a:t>
            </a:r>
            <a:endParaRPr lang="en-US" sz="1600" b="0" dirty="0">
              <a:effectLst/>
            </a:endParaRPr>
          </a:p>
          <a:p>
            <a:pPr rtl="0"/>
            <a:r>
              <a:rPr lang="en-US" sz="1800" b="0" i="0" u="none" strike="noStrike" dirty="0">
                <a:solidFill>
                  <a:srgbClr val="000000"/>
                </a:solidFill>
                <a:effectLst/>
                <a:latin typeface="Arial" panose="020B0604020202020204" pitchFamily="34" charset="0"/>
              </a:rPr>
              <a:t>This points out two characterizations: </a:t>
            </a:r>
            <a:endParaRPr lang="en-US" sz="1600" b="0" dirty="0">
              <a:effectLst/>
            </a:endParaRPr>
          </a:p>
          <a:p>
            <a:pPr rtl="0"/>
            <a:r>
              <a:rPr lang="en-US" sz="1800" b="0" i="0" u="none" strike="noStrike" dirty="0">
                <a:solidFill>
                  <a:srgbClr val="000000"/>
                </a:solidFill>
                <a:effectLst/>
                <a:latin typeface="Arial" panose="020B0604020202020204" pitchFamily="34" charset="0"/>
              </a:rPr>
              <a:t>1) emphasis on task-specific skill</a:t>
            </a:r>
            <a:endParaRPr lang="en-US" sz="1600" b="0" dirty="0">
              <a:effectLst/>
            </a:endParaRPr>
          </a:p>
          <a:p>
            <a:pPr rtl="0"/>
            <a:r>
              <a:rPr lang="en-US" sz="1800" b="0" i="0" u="none" strike="noStrike" dirty="0">
                <a:solidFill>
                  <a:srgbClr val="000000"/>
                </a:solidFill>
                <a:effectLst/>
                <a:latin typeface="Arial" panose="020B0604020202020204" pitchFamily="34" charset="0"/>
              </a:rPr>
              <a:t>2) focused on generality and adaptation</a:t>
            </a:r>
            <a:endParaRPr lang="en-US" sz="1600" b="0" dirty="0">
              <a:effectLst/>
            </a:endParaRPr>
          </a:p>
        </p:txBody>
      </p:sp>
      <p:sp>
        <p:nvSpPr>
          <p:cNvPr id="4" name="Slide Number Placeholder 3">
            <a:extLst>
              <a:ext uri="{FF2B5EF4-FFF2-40B4-BE49-F238E27FC236}">
                <a16:creationId xmlns:a16="http://schemas.microsoft.com/office/drawing/2014/main" id="{5F40ECCB-F9BB-02D0-2973-DA1799943AF9}"/>
              </a:ext>
            </a:extLst>
          </p:cNvPr>
          <p:cNvSpPr>
            <a:spLocks noGrp="1"/>
          </p:cNvSpPr>
          <p:nvPr>
            <p:ph type="sldNum" sz="quarter" idx="5"/>
          </p:nvPr>
        </p:nvSpPr>
        <p:spPr/>
        <p:txBody>
          <a:bodyPr/>
          <a:lstStyle/>
          <a:p>
            <a:fld id="{DD31ED9C-F0FD-4DEB-8487-FD856231ACDF}" type="slidenum">
              <a:rPr lang="en-US" smtClean="0"/>
              <a:t>22</a:t>
            </a:fld>
            <a:endParaRPr lang="en-US"/>
          </a:p>
        </p:txBody>
      </p:sp>
    </p:spTree>
    <p:extLst>
      <p:ext uri="{BB962C8B-B14F-4D97-AF65-F5344CB8AC3E}">
        <p14:creationId xmlns:p14="http://schemas.microsoft.com/office/powerpoint/2010/main" val="131315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E3136-BCBF-CFBA-5B1A-18ED9BF9F5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0732C-C3D0-F419-ACE2-6395F5632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F43FB-3F1A-C1BC-A278-0F8559319616}"/>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These two map to </a:t>
            </a:r>
            <a:r>
              <a:rPr lang="en-US" sz="1800" b="0" i="0" u="none" strike="noStrike" dirty="0" err="1">
                <a:solidFill>
                  <a:srgbClr val="000000"/>
                </a:solidFill>
                <a:effectLst/>
                <a:latin typeface="Arial" panose="020B0604020202020204" pitchFamily="34" charset="0"/>
              </a:rPr>
              <a:t>Catell’s</a:t>
            </a:r>
            <a:r>
              <a:rPr lang="en-US" sz="1800" b="0" i="0" u="none" strike="noStrike" dirty="0">
                <a:solidFill>
                  <a:srgbClr val="000000"/>
                </a:solidFill>
                <a:effectLst/>
                <a:latin typeface="Arial" panose="020B0604020202020204" pitchFamily="34" charset="0"/>
              </a:rPr>
              <a:t> 1971 theory of </a:t>
            </a:r>
            <a:r>
              <a:rPr lang="en-US" sz="1800" b="0" i="0" u="sng" dirty="0">
                <a:solidFill>
                  <a:srgbClr val="000000"/>
                </a:solidFill>
                <a:effectLst/>
                <a:latin typeface="Arial" panose="020B0604020202020204" pitchFamily="34" charset="0"/>
              </a:rPr>
              <a:t>Fluid</a:t>
            </a:r>
            <a:r>
              <a:rPr lang="en-US" sz="1800" b="0" i="0" u="none" strike="noStrike" dirty="0">
                <a:solidFill>
                  <a:srgbClr val="000000"/>
                </a:solidFill>
                <a:effectLst/>
                <a:latin typeface="Arial" panose="020B0604020202020204" pitchFamily="34" charset="0"/>
              </a:rPr>
              <a:t> and </a:t>
            </a:r>
            <a:r>
              <a:rPr lang="en-US" sz="1800" b="0" i="0" u="sng" dirty="0">
                <a:solidFill>
                  <a:srgbClr val="000000"/>
                </a:solidFill>
                <a:effectLst/>
                <a:latin typeface="Arial" panose="020B0604020202020204" pitchFamily="34" charset="0"/>
              </a:rPr>
              <a:t>Crystalized</a:t>
            </a:r>
            <a:r>
              <a:rPr lang="en-US" sz="1800" b="0" i="0" u="none" strike="noStrike" dirty="0">
                <a:solidFill>
                  <a:srgbClr val="000000"/>
                </a:solidFill>
                <a:effectLst/>
                <a:latin typeface="Arial" panose="020B0604020202020204" pitchFamily="34" charset="0"/>
              </a:rPr>
              <a:t> intelligence!</a:t>
            </a:r>
            <a:endParaRPr lang="en-US" sz="2800" b="0" dirty="0">
              <a:effectLst/>
            </a:endParaRPr>
          </a:p>
          <a:p>
            <a:pPr rtl="0"/>
            <a:br>
              <a:rPr lang="en-US" sz="2800" b="0" dirty="0">
                <a:effectLst/>
              </a:rPr>
            </a:br>
            <a:r>
              <a:rPr lang="en-US" sz="1800" b="0" i="0" u="none" strike="noStrike" dirty="0">
                <a:solidFill>
                  <a:srgbClr val="000000"/>
                </a:solidFill>
                <a:effectLst/>
                <a:latin typeface="Arial" panose="020B0604020202020204" pitchFamily="34" charset="0"/>
              </a:rPr>
              <a:t>Same goes to the definition of intelligence and the mind:</a:t>
            </a:r>
            <a:endParaRPr lang="en-US" sz="2800" b="0" dirty="0">
              <a:effectLst/>
            </a:endParaRP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relatively static assembly of special-purpose mechanisms developed by evolution, only capable of learning what is it programmed to acquire</a:t>
            </a: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general-purpose “blank slate” capable of turning arbitrary experience into knowledge and skills, and that could be directed at any problem</a:t>
            </a:r>
          </a:p>
        </p:txBody>
      </p:sp>
      <p:sp>
        <p:nvSpPr>
          <p:cNvPr id="4" name="Slide Number Placeholder 3">
            <a:extLst>
              <a:ext uri="{FF2B5EF4-FFF2-40B4-BE49-F238E27FC236}">
                <a16:creationId xmlns:a16="http://schemas.microsoft.com/office/drawing/2014/main" id="{52DAC63B-52E1-4D72-949C-BAA1B892532A}"/>
              </a:ext>
            </a:extLst>
          </p:cNvPr>
          <p:cNvSpPr>
            <a:spLocks noGrp="1"/>
          </p:cNvSpPr>
          <p:nvPr>
            <p:ph type="sldNum" sz="quarter" idx="5"/>
          </p:nvPr>
        </p:nvSpPr>
        <p:spPr/>
        <p:txBody>
          <a:bodyPr/>
          <a:lstStyle/>
          <a:p>
            <a:fld id="{DD31ED9C-F0FD-4DEB-8487-FD856231ACDF}" type="slidenum">
              <a:rPr lang="en-US" smtClean="0"/>
              <a:t>23</a:t>
            </a:fld>
            <a:endParaRPr lang="en-US"/>
          </a:p>
        </p:txBody>
      </p:sp>
    </p:spTree>
    <p:extLst>
      <p:ext uri="{BB962C8B-B14F-4D97-AF65-F5344CB8AC3E}">
        <p14:creationId xmlns:p14="http://schemas.microsoft.com/office/powerpoint/2010/main" val="292522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4772C-B818-561D-5CC2-7A44AB3F4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8DAFE0-7193-6F8D-46CB-19ED4B1715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B29163-1176-0FDA-4746-49D7D4F71C15}"/>
              </a:ext>
            </a:extLst>
          </p:cNvPr>
          <p:cNvSpPr>
            <a:spLocks noGrp="1"/>
          </p:cNvSpPr>
          <p:nvPr>
            <p:ph type="body" idx="1"/>
          </p:nvPr>
        </p:nvSpPr>
        <p:spPr/>
        <p:txBody>
          <a:bodyPr/>
          <a:lstStyle/>
          <a:p>
            <a:pPr rtl="0"/>
            <a:r>
              <a:rPr lang="en-US" sz="1800" b="1" i="0" u="none" strike="noStrike" dirty="0">
                <a:solidFill>
                  <a:srgbClr val="000000"/>
                </a:solidFill>
                <a:effectLst/>
                <a:latin typeface="Arial" panose="020B0604020202020204" pitchFamily="34" charset="0"/>
              </a:rPr>
              <a:t>Intelligence as a collection of task specific skills</a:t>
            </a:r>
            <a:endParaRPr lang="en-US" sz="2800" b="0" dirty="0">
              <a:effectLst/>
            </a:endParaRPr>
          </a:p>
          <a:p>
            <a:pPr rtl="0"/>
            <a:r>
              <a:rPr lang="en-US" sz="1800" b="1" i="0" u="none" strike="noStrike" dirty="0">
                <a:solidFill>
                  <a:srgbClr val="000000"/>
                </a:solidFill>
                <a:effectLst/>
                <a:latin typeface="Arial" panose="020B0604020202020204" pitchFamily="34" charset="0"/>
              </a:rPr>
              <a:t>Marvin Minsky</a:t>
            </a:r>
            <a:r>
              <a:rPr lang="en-US" sz="1800" b="0" i="0" u="none" strike="noStrike" dirty="0">
                <a:solidFill>
                  <a:srgbClr val="000000"/>
                </a:solidFill>
                <a:effectLst/>
                <a:latin typeface="Arial" panose="020B0604020202020204" pitchFamily="34" charset="0"/>
              </a:rPr>
              <a:t>’s 1968 definition of AI: “</a:t>
            </a:r>
            <a:r>
              <a:rPr lang="en-US" sz="1800" b="0" i="1" u="none" strike="noStrike" dirty="0">
                <a:solidFill>
                  <a:srgbClr val="000000"/>
                </a:solidFill>
                <a:effectLst/>
                <a:latin typeface="Arial" panose="020B0604020202020204" pitchFamily="34" charset="0"/>
              </a:rPr>
              <a:t>AI is the science of making machines capable of performing tasks that would require intelligence if done by humans</a:t>
            </a:r>
            <a:r>
              <a:rPr lang="en-US" sz="1800" b="0" i="0" u="none" strike="noStrike" dirty="0">
                <a:solidFill>
                  <a:srgbClr val="000000"/>
                </a:solidFill>
                <a:effectLst/>
                <a:latin typeface="Arial" panose="020B0604020202020204" pitchFamily="34" charset="0"/>
              </a:rPr>
              <a:t>”.</a:t>
            </a:r>
            <a:endParaRPr lang="en-US" sz="28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Then the AI community decided the “problem of intelligence” would be solved if only we could encode human skills into formal rules and encode human knowledge into explicit databases.</a:t>
            </a:r>
          </a:p>
        </p:txBody>
      </p:sp>
      <p:sp>
        <p:nvSpPr>
          <p:cNvPr id="4" name="Slide Number Placeholder 3">
            <a:extLst>
              <a:ext uri="{FF2B5EF4-FFF2-40B4-BE49-F238E27FC236}">
                <a16:creationId xmlns:a16="http://schemas.microsoft.com/office/drawing/2014/main" id="{441B4354-539D-6611-966A-FFB622C0EF8E}"/>
              </a:ext>
            </a:extLst>
          </p:cNvPr>
          <p:cNvSpPr>
            <a:spLocks noGrp="1"/>
          </p:cNvSpPr>
          <p:nvPr>
            <p:ph type="sldNum" sz="quarter" idx="5"/>
          </p:nvPr>
        </p:nvSpPr>
        <p:spPr/>
        <p:txBody>
          <a:bodyPr/>
          <a:lstStyle/>
          <a:p>
            <a:fld id="{DD31ED9C-F0FD-4DEB-8487-FD856231ACDF}" type="slidenum">
              <a:rPr lang="en-US" smtClean="0"/>
              <a:t>24</a:t>
            </a:fld>
            <a:endParaRPr lang="en-US"/>
          </a:p>
        </p:txBody>
      </p:sp>
    </p:spTree>
    <p:extLst>
      <p:ext uri="{BB962C8B-B14F-4D97-AF65-F5344CB8AC3E}">
        <p14:creationId xmlns:p14="http://schemas.microsoft.com/office/powerpoint/2010/main" val="4039215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DBD56-6615-98AE-C66F-6762DFDA3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8FC6F-4B76-49DA-46BB-C3192310B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939D3-5AE4-CF8D-D7BB-1128CAA733B5}"/>
              </a:ext>
            </a:extLst>
          </p:cNvPr>
          <p:cNvSpPr>
            <a:spLocks noGrp="1"/>
          </p:cNvSpPr>
          <p:nvPr>
            <p:ph type="body" idx="1"/>
          </p:nvPr>
        </p:nvSpPr>
        <p:spPr/>
        <p:txBody>
          <a:bodyPr/>
          <a:lstStyle/>
          <a:p>
            <a:pPr rtl="0"/>
            <a:r>
              <a:rPr lang="en-US" sz="1800" b="1" i="0" u="none" strike="noStrike" dirty="0">
                <a:solidFill>
                  <a:srgbClr val="000000"/>
                </a:solidFill>
                <a:effectLst/>
                <a:latin typeface="Arial" panose="020B0604020202020204" pitchFamily="34" charset="0"/>
              </a:rPr>
              <a:t>In contrast</a:t>
            </a:r>
            <a:r>
              <a:rPr lang="en-US" sz="1800" b="0" i="0" u="none" strike="noStrike" dirty="0">
                <a:solidFill>
                  <a:srgbClr val="000000"/>
                </a:solidFill>
                <a:effectLst/>
                <a:latin typeface="Arial" panose="020B0604020202020204" pitchFamily="34" charset="0"/>
              </a:rPr>
              <a:t>, a number of researchers have taken the position that intelligence lies in the general ability to acquire new skills through learning; an ability that could be directed to a wide range of previously unknown problems – perhaps even any problem at all.</a:t>
            </a:r>
            <a:endParaRPr lang="en-US" sz="2800" b="0" dirty="0">
              <a:effectLst/>
            </a:endParaRPr>
          </a:p>
          <a:p>
            <a:pPr rtl="0"/>
            <a:r>
              <a:rPr lang="en-US" sz="1800" b="1" i="0" u="sng" dirty="0">
                <a:solidFill>
                  <a:srgbClr val="000000"/>
                </a:solidFill>
                <a:effectLst/>
                <a:latin typeface="Arial" panose="020B0604020202020204" pitchFamily="34" charset="0"/>
              </a:rPr>
              <a:t>McCarthy</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AI is the science and engineering of making machines do tasks they have never seen and have not been prepared for beforehand</a:t>
            </a:r>
            <a:r>
              <a:rPr lang="en-US" sz="1800" b="0" i="0" u="none" strike="noStrike" dirty="0">
                <a:solidFill>
                  <a:srgbClr val="000000"/>
                </a:solidFill>
                <a:effectLst/>
                <a:latin typeface="Arial" panose="020B0604020202020204" pitchFamily="34" charset="0"/>
              </a:rPr>
              <a:t>”.</a:t>
            </a:r>
            <a:endParaRPr lang="en-US" sz="2800" b="0" dirty="0">
              <a:effectLst/>
            </a:endParaRPr>
          </a:p>
          <a:p>
            <a:pPr rtl="0"/>
            <a:r>
              <a:rPr lang="en-US" sz="1800" b="0" i="0" u="none" strike="noStrike" dirty="0">
                <a:solidFill>
                  <a:srgbClr val="000000"/>
                </a:solidFill>
                <a:effectLst/>
                <a:latin typeface="Arial" panose="020B0604020202020204" pitchFamily="34" charset="0"/>
              </a:rPr>
              <a:t>This notion was also reflected on by </a:t>
            </a:r>
            <a:r>
              <a:rPr lang="en-US" sz="1800" b="1" i="0" u="none" strike="noStrike" dirty="0">
                <a:solidFill>
                  <a:srgbClr val="000000"/>
                </a:solidFill>
                <a:effectLst/>
                <a:latin typeface="Arial" panose="020B0604020202020204" pitchFamily="34" charset="0"/>
              </a:rPr>
              <a:t>Turing</a:t>
            </a:r>
            <a:r>
              <a:rPr lang="en-US" sz="1800" b="0" i="0" u="none" strike="noStrike" dirty="0">
                <a:solidFill>
                  <a:srgbClr val="000000"/>
                </a:solidFill>
                <a:effectLst/>
                <a:latin typeface="Arial" panose="020B0604020202020204" pitchFamily="34" charset="0"/>
              </a:rPr>
              <a:t> and </a:t>
            </a:r>
            <a:r>
              <a:rPr lang="en-US" sz="1800" b="1" i="0" u="none" strike="noStrike" dirty="0" err="1">
                <a:solidFill>
                  <a:srgbClr val="000000"/>
                </a:solidFill>
                <a:effectLst/>
                <a:latin typeface="Arial" panose="020B0604020202020204" pitchFamily="34" charset="0"/>
              </a:rPr>
              <a:t>Freiedberg</a:t>
            </a:r>
            <a:r>
              <a:rPr lang="en-US" sz="1800" b="0" i="0" u="none" strike="noStrike" dirty="0">
                <a:solidFill>
                  <a:srgbClr val="000000"/>
                </a:solidFill>
                <a:effectLst/>
                <a:latin typeface="Arial" panose="020B0604020202020204" pitchFamily="34" charset="0"/>
              </a:rPr>
              <a:t>, before this!</a:t>
            </a:r>
            <a:endParaRPr lang="en-US" sz="2800" b="0" dirty="0">
              <a:effectLst/>
            </a:endParaRPr>
          </a:p>
          <a:p>
            <a:br>
              <a:rPr lang="en-US" sz="2800" dirty="0"/>
            </a:br>
            <a:endParaRPr lang="en-US" sz="18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FAAF235-23FF-9110-0BBB-E83A4CABCEFE}"/>
              </a:ext>
            </a:extLst>
          </p:cNvPr>
          <p:cNvSpPr>
            <a:spLocks noGrp="1"/>
          </p:cNvSpPr>
          <p:nvPr>
            <p:ph type="sldNum" sz="quarter" idx="5"/>
          </p:nvPr>
        </p:nvSpPr>
        <p:spPr/>
        <p:txBody>
          <a:bodyPr/>
          <a:lstStyle/>
          <a:p>
            <a:fld id="{DD31ED9C-F0FD-4DEB-8487-FD856231ACDF}" type="slidenum">
              <a:rPr lang="en-US" smtClean="0"/>
              <a:t>25</a:t>
            </a:fld>
            <a:endParaRPr lang="en-US"/>
          </a:p>
        </p:txBody>
      </p:sp>
    </p:spTree>
    <p:extLst>
      <p:ext uri="{BB962C8B-B14F-4D97-AF65-F5344CB8AC3E}">
        <p14:creationId xmlns:p14="http://schemas.microsoft.com/office/powerpoint/2010/main" val="1683652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CFFC0-9509-F7B0-C4D5-FF9CC6D02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F90AA-5819-7170-1FC1-D3C156F84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A79EB-A38D-63AE-B6F2-C5B71CD88315}"/>
              </a:ext>
            </a:extLst>
          </p:cNvPr>
          <p:cNvSpPr>
            <a:spLocks noGrp="1"/>
          </p:cNvSpPr>
          <p:nvPr>
            <p:ph type="body" idx="1"/>
          </p:nvPr>
        </p:nvSpPr>
        <p:spPr/>
        <p:txBody>
          <a:bodyPr/>
          <a:lstStyle/>
          <a:p>
            <a:pPr rtl="0"/>
            <a:r>
              <a:rPr lang="en-US" sz="1800" b="1" i="0" u="none" strike="noStrike" dirty="0">
                <a:solidFill>
                  <a:srgbClr val="000000"/>
                </a:solidFill>
                <a:effectLst/>
                <a:latin typeface="Arial" panose="020B0604020202020204" pitchFamily="34" charset="0"/>
              </a:rPr>
              <a:t>The spectrum of Generalization: robustness, flexibility, generality</a:t>
            </a:r>
            <a:endParaRPr lang="en-US" sz="2800" b="0" dirty="0">
              <a:effectLst/>
            </a:endParaRPr>
          </a:p>
          <a:p>
            <a:pPr rtl="0"/>
            <a:br>
              <a:rPr lang="en-US" sz="2800" b="0" dirty="0">
                <a:effectLst/>
              </a:rPr>
            </a:br>
            <a:r>
              <a:rPr lang="en-US" sz="1800" b="0" i="0" u="none" strike="noStrike" dirty="0">
                <a:solidFill>
                  <a:srgbClr val="000000"/>
                </a:solidFill>
                <a:effectLst/>
                <a:latin typeface="Arial" panose="020B0604020202020204" pitchFamily="34" charset="0"/>
              </a:rPr>
              <a:t>The resurgence of </a:t>
            </a:r>
            <a:r>
              <a:rPr lang="en-US" sz="1800" b="0" i="0" u="sng" dirty="0">
                <a:solidFill>
                  <a:srgbClr val="000000"/>
                </a:solidFill>
                <a:effectLst/>
                <a:latin typeface="Arial" panose="020B0604020202020204" pitchFamily="34" charset="0"/>
              </a:rPr>
              <a:t>machine learning</a:t>
            </a:r>
            <a:r>
              <a:rPr lang="en-US" sz="1800" b="0" i="0" u="none" strike="noStrike" dirty="0">
                <a:solidFill>
                  <a:srgbClr val="000000"/>
                </a:solidFill>
                <a:effectLst/>
                <a:latin typeface="Arial" panose="020B0604020202020204" pitchFamily="34" charset="0"/>
              </a:rPr>
              <a:t> in the </a:t>
            </a:r>
            <a:r>
              <a:rPr lang="en-US" sz="1800" b="0" i="0" u="sng" dirty="0">
                <a:solidFill>
                  <a:srgbClr val="000000"/>
                </a:solidFill>
                <a:effectLst/>
                <a:latin typeface="Arial" panose="020B0604020202020204" pitchFamily="34" charset="0"/>
              </a:rPr>
              <a:t>1980s</a:t>
            </a:r>
            <a:r>
              <a:rPr lang="en-US" sz="1800" b="0" i="0" u="none" strike="noStrike" dirty="0">
                <a:solidFill>
                  <a:srgbClr val="000000"/>
                </a:solidFill>
                <a:effectLst/>
                <a:latin typeface="Arial" panose="020B0604020202020204" pitchFamily="34" charset="0"/>
              </a:rPr>
              <a:t> has led to an interest in formally defining, measuring, and maximizing generalization. </a:t>
            </a:r>
            <a:r>
              <a:rPr lang="en-US" sz="1800" b="0" i="0" u="sng" dirty="0">
                <a:solidFill>
                  <a:srgbClr val="000000"/>
                </a:solidFill>
                <a:effectLst/>
                <a:latin typeface="Arial" panose="020B0604020202020204" pitchFamily="34" charset="0"/>
              </a:rPr>
              <a:t>Generalization is a concept that predates machine learning</a:t>
            </a:r>
            <a:r>
              <a:rPr lang="en-US" sz="1800" b="0" i="0" u="none" strike="noStrike" dirty="0">
                <a:solidFill>
                  <a:srgbClr val="000000"/>
                </a:solidFill>
                <a:effectLst/>
                <a:latin typeface="Arial" panose="020B0604020202020204" pitchFamily="34" charset="0"/>
              </a:rPr>
              <a:t>, originally developed to characterize how well a statistical model performs on inputs that were not part of its training data.</a:t>
            </a:r>
            <a:endParaRPr lang="en-US" sz="2800" b="0" dirty="0">
              <a:effectLst/>
            </a:endParaRPr>
          </a:p>
          <a:p>
            <a:pPr rtl="0"/>
            <a:r>
              <a:rPr lang="en-US" sz="1800" b="0" i="0" u="none" strike="noStrike" dirty="0">
                <a:solidFill>
                  <a:srgbClr val="000000"/>
                </a:solidFill>
                <a:effectLst/>
                <a:latin typeface="Arial" panose="020B0604020202020204" pitchFamily="34" charset="0"/>
              </a:rPr>
              <a:t>In recent years, the success of </a:t>
            </a:r>
            <a:r>
              <a:rPr lang="en-US" sz="1800" b="0" i="0" u="sng" dirty="0">
                <a:solidFill>
                  <a:srgbClr val="000000"/>
                </a:solidFill>
                <a:effectLst/>
                <a:latin typeface="Arial" panose="020B0604020202020204" pitchFamily="34" charset="0"/>
              </a:rPr>
              <a:t>Deep Learning</a:t>
            </a:r>
            <a:r>
              <a:rPr lang="en-US" sz="1800" b="0" i="0" u="none" strike="noStrike" dirty="0">
                <a:solidFill>
                  <a:srgbClr val="000000"/>
                </a:solidFill>
                <a:effectLst/>
                <a:latin typeface="Arial" panose="020B0604020202020204" pitchFamily="34" charset="0"/>
              </a:rPr>
              <a:t>, as well as increasingly frequent run-ins with its limitations, have triggered renewed interest in generalization theory in the context of machine learning.</a:t>
            </a:r>
            <a:endParaRPr lang="en-US" sz="2800" b="0" dirty="0">
              <a:effectLst/>
            </a:endParaRPr>
          </a:p>
          <a:p>
            <a:pPr rtl="0"/>
            <a:r>
              <a:rPr lang="en-US" sz="1800" b="0" i="0" u="none" strike="noStrike" dirty="0">
                <a:solidFill>
                  <a:srgbClr val="000000"/>
                </a:solidFill>
                <a:effectLst/>
                <a:latin typeface="Arial" panose="020B0604020202020204" pitchFamily="34" charset="0"/>
              </a:rPr>
              <a:t>The formal definition: “the ability to handle situations (or tasks) that differ from </a:t>
            </a:r>
            <a:r>
              <a:rPr lang="en-US" sz="1800" b="0" i="0" u="sng" dirty="0">
                <a:solidFill>
                  <a:srgbClr val="000000"/>
                </a:solidFill>
                <a:effectLst/>
                <a:latin typeface="Arial" panose="020B0604020202020204" pitchFamily="34" charset="0"/>
              </a:rPr>
              <a:t>previously encountered situations</a:t>
            </a:r>
            <a:r>
              <a:rPr lang="en-US" sz="1800" b="0" i="0" u="none" strike="noStrike" dirty="0">
                <a:solidFill>
                  <a:srgbClr val="000000"/>
                </a:solidFill>
                <a:effectLst/>
                <a:latin typeface="Arial" panose="020B0604020202020204" pitchFamily="34" charset="0"/>
              </a:rPr>
              <a:t>”.</a:t>
            </a:r>
            <a:endParaRPr lang="en-US" sz="2800" b="0" dirty="0">
              <a:effectLst/>
            </a:endParaRPr>
          </a:p>
          <a:p>
            <a:br>
              <a:rPr lang="en-US" sz="2800" b="0" dirty="0">
                <a:effectLst/>
              </a:rPr>
            </a:br>
            <a:endParaRPr lang="en-US" sz="18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71903D83-618E-207F-4184-AB4B7A7FA33C}"/>
              </a:ext>
            </a:extLst>
          </p:cNvPr>
          <p:cNvSpPr>
            <a:spLocks noGrp="1"/>
          </p:cNvSpPr>
          <p:nvPr>
            <p:ph type="sldNum" sz="quarter" idx="5"/>
          </p:nvPr>
        </p:nvSpPr>
        <p:spPr/>
        <p:txBody>
          <a:bodyPr/>
          <a:lstStyle/>
          <a:p>
            <a:fld id="{DD31ED9C-F0FD-4DEB-8487-FD856231ACDF}" type="slidenum">
              <a:rPr lang="en-US" smtClean="0"/>
              <a:t>26</a:t>
            </a:fld>
            <a:endParaRPr lang="en-US"/>
          </a:p>
        </p:txBody>
      </p:sp>
    </p:spTree>
    <p:extLst>
      <p:ext uri="{BB962C8B-B14F-4D97-AF65-F5344CB8AC3E}">
        <p14:creationId xmlns:p14="http://schemas.microsoft.com/office/powerpoint/2010/main" val="370873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3A3F-24E6-87AB-6257-47AE2843F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EFAF6-8653-A69F-12FB-A87594EF1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51EDD-AF84-4DAC-7DC4-442EAF0B0698}"/>
              </a:ext>
            </a:extLst>
          </p:cNvPr>
          <p:cNvSpPr>
            <a:spLocks noGrp="1"/>
          </p:cNvSpPr>
          <p:nvPr>
            <p:ph type="body" idx="1"/>
          </p:nvPr>
        </p:nvSpPr>
        <p:spPr/>
        <p:txBody>
          <a:bodyPr/>
          <a:lstStyle/>
          <a:p>
            <a:pPr rtl="0"/>
            <a:r>
              <a:rPr lang="en-US" sz="1800" b="1" i="0" u="sng" dirty="0">
                <a:solidFill>
                  <a:srgbClr val="000000"/>
                </a:solidFill>
                <a:effectLst/>
                <a:latin typeface="Arial" panose="020B0604020202020204" pitchFamily="34" charset="0"/>
              </a:rPr>
              <a:t>previously encountered situations</a:t>
            </a:r>
            <a:r>
              <a:rPr lang="en-US" sz="1800" b="0" i="0" u="none" strike="noStrike" dirty="0">
                <a:solidFill>
                  <a:srgbClr val="000000"/>
                </a:solidFill>
                <a:effectLst/>
                <a:latin typeface="Arial" panose="020B0604020202020204" pitchFamily="34" charset="0"/>
              </a:rPr>
              <a:t>:</a:t>
            </a:r>
            <a:endParaRPr lang="en-US" sz="28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System-centric generalization: this is the ability of a learning system to handle situations it has not itself encountered before.</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Developer-aware generalization: this is the ability of a system, either learning or static, to handle situations that neither the system nor the developer of the system have encountered before.</a:t>
            </a:r>
          </a:p>
        </p:txBody>
      </p:sp>
      <p:sp>
        <p:nvSpPr>
          <p:cNvPr id="4" name="Slide Number Placeholder 3">
            <a:extLst>
              <a:ext uri="{FF2B5EF4-FFF2-40B4-BE49-F238E27FC236}">
                <a16:creationId xmlns:a16="http://schemas.microsoft.com/office/drawing/2014/main" id="{1062C49F-4D56-D166-1D67-9071508C76B0}"/>
              </a:ext>
            </a:extLst>
          </p:cNvPr>
          <p:cNvSpPr>
            <a:spLocks noGrp="1"/>
          </p:cNvSpPr>
          <p:nvPr>
            <p:ph type="sldNum" sz="quarter" idx="5"/>
          </p:nvPr>
        </p:nvSpPr>
        <p:spPr/>
        <p:txBody>
          <a:bodyPr/>
          <a:lstStyle/>
          <a:p>
            <a:fld id="{DD31ED9C-F0FD-4DEB-8487-FD856231ACDF}" type="slidenum">
              <a:rPr lang="en-US" smtClean="0"/>
              <a:t>27</a:t>
            </a:fld>
            <a:endParaRPr lang="en-US"/>
          </a:p>
        </p:txBody>
      </p:sp>
    </p:spTree>
    <p:extLst>
      <p:ext uri="{BB962C8B-B14F-4D97-AF65-F5344CB8AC3E}">
        <p14:creationId xmlns:p14="http://schemas.microsoft.com/office/powerpoint/2010/main" val="740977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45F39-C79E-5EBF-10E4-934CC9550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DCC6F-F64C-CE94-F826-54FFB1203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34DC13-5430-2217-B949-E318E60A9CBE}"/>
              </a:ext>
            </a:extLst>
          </p:cNvPr>
          <p:cNvSpPr>
            <a:spLocks noGrp="1"/>
          </p:cNvSpPr>
          <p:nvPr>
            <p:ph type="body" idx="1"/>
          </p:nvPr>
        </p:nvSpPr>
        <p:spPr/>
        <p:txBody>
          <a:bodyPr/>
          <a:lstStyle/>
          <a:p>
            <a:pPr rtl="0" fontAlgn="base">
              <a:buFont typeface="Arial" panose="020B0604020202020204" pitchFamily="34" charset="0"/>
              <a:buNone/>
            </a:pPr>
            <a:r>
              <a:rPr lang="en-US" sz="1100" b="1" i="0" u="sng" dirty="0">
                <a:solidFill>
                  <a:srgbClr val="000000"/>
                </a:solidFill>
                <a:effectLst/>
                <a:latin typeface="Arial" panose="020B0604020202020204" pitchFamily="34" charset="0"/>
              </a:rPr>
              <a:t>degrees of generalization:</a:t>
            </a:r>
            <a:endParaRPr lang="en-US" sz="1100" b="1"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Absence of generalization</a:t>
            </a:r>
            <a:r>
              <a:rPr lang="en-US" sz="1100" b="0" i="0" u="none" strike="noStrike" dirty="0">
                <a:solidFill>
                  <a:srgbClr val="000000"/>
                </a:solidFill>
                <a:effectLst/>
                <a:latin typeface="Arial" panose="020B0604020202020204" pitchFamily="34" charset="0"/>
              </a:rPr>
              <a:t>: generalization relies on the related notions of </a:t>
            </a:r>
            <a:r>
              <a:rPr lang="en-US" sz="1100" b="0" i="0" u="sng" strike="noStrike" dirty="0">
                <a:solidFill>
                  <a:srgbClr val="000000"/>
                </a:solidFill>
                <a:effectLst/>
                <a:latin typeface="Arial" panose="020B0604020202020204" pitchFamily="34" charset="0"/>
              </a:rPr>
              <a:t>novelty</a:t>
            </a:r>
            <a:r>
              <a:rPr lang="en-US" sz="1100" b="0" i="0" u="none" strike="noStrike" dirty="0">
                <a:solidFill>
                  <a:srgbClr val="000000"/>
                </a:solidFill>
                <a:effectLst/>
                <a:latin typeface="Arial" panose="020B0604020202020204" pitchFamily="34" charset="0"/>
              </a:rPr>
              <a:t> and </a:t>
            </a:r>
            <a:r>
              <a:rPr lang="en-US" sz="1100" b="0" i="0" u="sng" strike="noStrike" dirty="0">
                <a:solidFill>
                  <a:srgbClr val="000000"/>
                </a:solidFill>
                <a:effectLst/>
                <a:latin typeface="Arial" panose="020B0604020202020204" pitchFamily="34" charset="0"/>
              </a:rPr>
              <a:t>uncertainty.</a:t>
            </a: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 system can only generalize to novel information that could not be known in advance to either the system or its creator.</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AI systems in which there is no uncertainty do not display generalization. E.g. a sorting algorithm that is proven to be correct cannot be said to “generalize” to all lists of integers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Local generalization, or “robustness”</a:t>
            </a:r>
            <a:r>
              <a:rPr lang="en-US" sz="1100" b="0" i="0" u="none" strike="noStrike" dirty="0">
                <a:solidFill>
                  <a:srgbClr val="000000"/>
                </a:solidFill>
                <a:effectLst/>
                <a:latin typeface="Arial" panose="020B0604020202020204" pitchFamily="34" charset="0"/>
              </a:rPr>
              <a:t>: This is the ability of a system to handle new points from a known distribution for a single task or a well-scoped set of known tasks, given a sufficiently dense sampling of examples from the distribution.</a:t>
            </a:r>
            <a:endParaRPr lang="en-US" sz="11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adaptation to known unknowns within a single task or well-defined set of tasks”</a:t>
            </a:r>
          </a:p>
        </p:txBody>
      </p:sp>
      <p:sp>
        <p:nvSpPr>
          <p:cNvPr id="4" name="Slide Number Placeholder 3">
            <a:extLst>
              <a:ext uri="{FF2B5EF4-FFF2-40B4-BE49-F238E27FC236}">
                <a16:creationId xmlns:a16="http://schemas.microsoft.com/office/drawing/2014/main" id="{6B011196-B921-7074-94C7-95365D803383}"/>
              </a:ext>
            </a:extLst>
          </p:cNvPr>
          <p:cNvSpPr>
            <a:spLocks noGrp="1"/>
          </p:cNvSpPr>
          <p:nvPr>
            <p:ph type="sldNum" sz="quarter" idx="5"/>
          </p:nvPr>
        </p:nvSpPr>
        <p:spPr/>
        <p:txBody>
          <a:bodyPr/>
          <a:lstStyle/>
          <a:p>
            <a:fld id="{DD31ED9C-F0FD-4DEB-8487-FD856231ACDF}" type="slidenum">
              <a:rPr lang="en-US" smtClean="0"/>
              <a:t>28</a:t>
            </a:fld>
            <a:endParaRPr lang="en-US"/>
          </a:p>
        </p:txBody>
      </p:sp>
    </p:spTree>
    <p:extLst>
      <p:ext uri="{BB962C8B-B14F-4D97-AF65-F5344CB8AC3E}">
        <p14:creationId xmlns:p14="http://schemas.microsoft.com/office/powerpoint/2010/main" val="1703351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0B8D-5891-B05C-F954-804FE651B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EC0E0-5FBC-6D30-82FE-CAE232E00B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701DA-F34B-1B3E-4914-67D0FE517C11}"/>
              </a:ext>
            </a:extLst>
          </p:cNvPr>
          <p:cNvSpPr>
            <a:spLocks noGrp="1"/>
          </p:cNvSpPr>
          <p:nvPr>
            <p:ph type="body" idx="1"/>
          </p:nvPr>
        </p:nvSpPr>
        <p:spPr/>
        <p:txBody>
          <a:bodyPr/>
          <a:lstStyle/>
          <a:p>
            <a:pPr rtl="0" fontAlgn="base">
              <a:buFont typeface="Arial" panose="020B0604020202020204" pitchFamily="34" charset="0"/>
              <a:buNone/>
            </a:pPr>
            <a:r>
              <a:rPr lang="en-US" sz="1100" b="1" i="0" u="sng" dirty="0">
                <a:solidFill>
                  <a:srgbClr val="000000"/>
                </a:solidFill>
                <a:effectLst/>
                <a:latin typeface="Arial" panose="020B0604020202020204" pitchFamily="34" charset="0"/>
              </a:rPr>
              <a:t>degrees of generalization:</a:t>
            </a:r>
            <a:endParaRPr lang="en-US" sz="1100" b="1" i="0" u="none" strike="noStrike" dirty="0">
              <a:solidFill>
                <a:srgbClr val="000000"/>
              </a:solidFill>
              <a:effectLst/>
              <a:latin typeface="Arial" panose="020B0604020202020204" pitchFamily="34" charset="0"/>
            </a:endParaRPr>
          </a:p>
          <a:p>
            <a:pPr rtl="0" fontAlgn="base">
              <a:buFont typeface="Arial" panose="020B0604020202020204" pitchFamily="34" charset="0"/>
              <a:buNone/>
            </a:pPr>
            <a:r>
              <a:rPr lang="en-US" sz="1100" b="1" i="0" u="none" strike="noStrike" dirty="0">
                <a:solidFill>
                  <a:srgbClr val="000000"/>
                </a:solidFill>
                <a:effectLst/>
                <a:latin typeface="Arial" panose="020B0604020202020204" pitchFamily="34" charset="0"/>
              </a:rPr>
              <a:t>[cont.]</a:t>
            </a:r>
            <a:endParaRPr lang="en-US" sz="11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Broad generalization, or “flexibility”</a:t>
            </a:r>
            <a:r>
              <a:rPr lang="en-US" sz="1100" b="0" i="0" u="none" strike="noStrike" dirty="0">
                <a:solidFill>
                  <a:srgbClr val="000000"/>
                </a:solidFill>
                <a:effectLst/>
                <a:latin typeface="Arial" panose="020B0604020202020204" pitchFamily="34" charset="0"/>
              </a:rPr>
              <a:t>: This is the ability of a system to handle a broad category of tasks and environments without further human intervention. This includes the ability to handle situations that could not have been foreseen by the creators of the system. This could be considered to reflect human-level ability in a single broad activity domain.</a:t>
            </a:r>
            <a:endParaRPr lang="en-US" sz="11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“adaptation to unknown unknowns across a broad category of related tasks”</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Extreme generalization</a:t>
            </a:r>
            <a:r>
              <a:rPr lang="en-US" sz="1100" b="0" i="0" u="none" strike="noStrike" dirty="0">
                <a:solidFill>
                  <a:srgbClr val="000000"/>
                </a:solidFill>
                <a:effectLst/>
                <a:latin typeface="Arial" panose="020B0604020202020204" pitchFamily="34" charset="0"/>
              </a:rPr>
              <a:t>: This describes open-ended systems with the ability to handle entirely new tasks that only share abstract commonalities with previously encountered situations, applicable to any task and domain within a wide scope.</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“adaptation to unknown unknowns across an unknown range of tasks and domains”</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human-centric extreme generalization</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Biological forms of intelligence</a:t>
            </a: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Aka “generality”</a:t>
            </a:r>
          </a:p>
          <a:p>
            <a:pPr rtl="0" fontAlgn="base">
              <a:buFont typeface="Arial" panose="020B0604020202020204" pitchFamily="34" charset="0"/>
              <a:buChar char="•"/>
            </a:pPr>
            <a:r>
              <a:rPr lang="en-US" sz="1100" b="1" i="0" u="none" strike="noStrike" dirty="0">
                <a:solidFill>
                  <a:srgbClr val="000000"/>
                </a:solidFill>
                <a:effectLst/>
                <a:latin typeface="Arial" panose="020B0604020202020204" pitchFamily="34" charset="0"/>
              </a:rPr>
              <a:t>“Universality”</a:t>
            </a:r>
            <a:r>
              <a:rPr lang="en-US" sz="1100" b="0" i="0" u="none" strike="noStrike" dirty="0">
                <a:solidFill>
                  <a:srgbClr val="000000"/>
                </a:solidFill>
                <a:effectLst/>
                <a:latin typeface="Arial" panose="020B0604020202020204" pitchFamily="34" charset="0"/>
              </a:rPr>
              <a:t>: which would extend “generality” beyond the scope of task domains relevant to humans, to any task that could be practically tackled within our universe</a:t>
            </a:r>
          </a:p>
        </p:txBody>
      </p:sp>
      <p:sp>
        <p:nvSpPr>
          <p:cNvPr id="4" name="Slide Number Placeholder 3">
            <a:extLst>
              <a:ext uri="{FF2B5EF4-FFF2-40B4-BE49-F238E27FC236}">
                <a16:creationId xmlns:a16="http://schemas.microsoft.com/office/drawing/2014/main" id="{A1C10A54-835F-4428-FFD6-012B9BEA22FF}"/>
              </a:ext>
            </a:extLst>
          </p:cNvPr>
          <p:cNvSpPr>
            <a:spLocks noGrp="1"/>
          </p:cNvSpPr>
          <p:nvPr>
            <p:ph type="sldNum" sz="quarter" idx="5"/>
          </p:nvPr>
        </p:nvSpPr>
        <p:spPr/>
        <p:txBody>
          <a:bodyPr/>
          <a:lstStyle/>
          <a:p>
            <a:fld id="{DD31ED9C-F0FD-4DEB-8487-FD856231ACDF}" type="slidenum">
              <a:rPr lang="en-US" smtClean="0"/>
              <a:t>29</a:t>
            </a:fld>
            <a:endParaRPr lang="en-US"/>
          </a:p>
        </p:txBody>
      </p:sp>
    </p:spTree>
    <p:extLst>
      <p:ext uri="{BB962C8B-B14F-4D97-AF65-F5344CB8AC3E}">
        <p14:creationId xmlns:p14="http://schemas.microsoft.com/office/powerpoint/2010/main" val="3718064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CA4ED-C4A7-7572-D24F-5671B1269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7E4AD-2CC0-B31F-48CE-C51AF0BFD3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A9C32-D9EA-0273-24BA-27E2326BC184}"/>
              </a:ext>
            </a:extLst>
          </p:cNvPr>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The history of AI has been one of slowly climbing up this spectrum, </a:t>
            </a:r>
            <a:r>
              <a:rPr lang="en-US" sz="1800" b="0" i="0" u="sng" dirty="0">
                <a:solidFill>
                  <a:srgbClr val="000000"/>
                </a:solidFill>
                <a:effectLst/>
                <a:latin typeface="Arial" panose="020B0604020202020204" pitchFamily="34" charset="0"/>
              </a:rPr>
              <a:t>starting</a:t>
            </a:r>
            <a:r>
              <a:rPr lang="en-US" sz="1800" b="0" i="0" u="none" strike="noStrike" dirty="0">
                <a:solidFill>
                  <a:srgbClr val="000000"/>
                </a:solidFill>
                <a:effectLst/>
                <a:latin typeface="Arial" panose="020B0604020202020204" pitchFamily="34" charset="0"/>
              </a:rPr>
              <a:t> with systems that </a:t>
            </a:r>
            <a:endParaRPr lang="en-US" sz="16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largely did not display generalization </a:t>
            </a:r>
            <a:r>
              <a:rPr lang="en-US" sz="1800" b="1" i="0" u="none" strike="noStrike" dirty="0">
                <a:solidFill>
                  <a:srgbClr val="000000"/>
                </a:solidFill>
                <a:effectLst/>
                <a:latin typeface="Arial" panose="020B0604020202020204" pitchFamily="34" charset="0"/>
              </a:rPr>
              <a:t>(symbolic AI)</a:t>
            </a:r>
            <a:r>
              <a:rPr lang="en-US" sz="1800" b="0" i="0" u="none" strike="noStrike" dirty="0">
                <a:solidFill>
                  <a:srgbClr val="000000"/>
                </a:solidFill>
                <a:effectLst/>
                <a:latin typeface="Arial" panose="020B0604020202020204" pitchFamily="34" charset="0"/>
              </a:rPr>
              <a:t>, and evolving towards </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robust systems </a:t>
            </a:r>
            <a:r>
              <a:rPr lang="en-US" sz="1800" b="1" i="0" u="none" strike="noStrike" dirty="0">
                <a:solidFill>
                  <a:srgbClr val="000000"/>
                </a:solidFill>
                <a:effectLst/>
                <a:latin typeface="Arial" panose="020B0604020202020204" pitchFamily="34" charset="0"/>
              </a:rPr>
              <a:t>(machine learning)</a:t>
            </a:r>
            <a:r>
              <a:rPr lang="en-US" sz="1800" b="0" i="0" u="none" strike="noStrike" dirty="0">
                <a:solidFill>
                  <a:srgbClr val="000000"/>
                </a:solidFill>
                <a:effectLst/>
                <a:latin typeface="Arial" panose="020B0604020202020204" pitchFamily="34" charset="0"/>
              </a:rPr>
              <a:t> capable of local generalization.</a:t>
            </a:r>
          </a:p>
          <a:p>
            <a:r>
              <a:rPr lang="en-US" sz="1800" b="0" i="0" u="none" strike="noStrike" dirty="0">
                <a:solidFill>
                  <a:srgbClr val="000000"/>
                </a:solidFill>
                <a:effectLst/>
                <a:latin typeface="Arial" panose="020B0604020202020204" pitchFamily="34" charset="0"/>
              </a:rPr>
              <a:t>We are entering a new stage where we seek to create </a:t>
            </a:r>
            <a:r>
              <a:rPr lang="en-US" sz="1800" b="0" i="0" u="sng" dirty="0">
                <a:solidFill>
                  <a:srgbClr val="000000"/>
                </a:solidFill>
                <a:effectLst/>
                <a:latin typeface="Arial" panose="020B0604020202020204" pitchFamily="34" charset="0"/>
              </a:rPr>
              <a:t>flexible systems</a:t>
            </a:r>
            <a:r>
              <a:rPr lang="en-US" sz="1800" b="0" i="0" u="none" strike="noStrike" dirty="0">
                <a:solidFill>
                  <a:srgbClr val="000000"/>
                </a:solidFill>
                <a:effectLst/>
                <a:latin typeface="Arial" panose="020B0604020202020204" pitchFamily="34" charset="0"/>
              </a:rPr>
              <a:t> capable of </a:t>
            </a:r>
            <a:r>
              <a:rPr lang="en-US" sz="1800" b="1" i="0" u="none" strike="noStrike" dirty="0">
                <a:solidFill>
                  <a:srgbClr val="000000"/>
                </a:solidFill>
                <a:effectLst/>
                <a:latin typeface="Arial" panose="020B0604020202020204" pitchFamily="34" charset="0"/>
              </a:rPr>
              <a:t>broad generalization</a:t>
            </a:r>
            <a:r>
              <a:rPr lang="en-US" sz="1800" b="0" i="0" u="none" strike="noStrike" dirty="0">
                <a:solidFill>
                  <a:srgbClr val="000000"/>
                </a:solidFill>
                <a:effectLst/>
                <a:latin typeface="Arial" panose="020B0604020202020204" pitchFamily="34" charset="0"/>
              </a:rPr>
              <a:t> (e.g. hybrid symbolic and machine learning systems such as self-driving vehicles, AI assistants, or cognitive developmental robots).</a:t>
            </a:r>
            <a:endParaRPr lang="en-US" sz="11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98D748A0-EFFE-0713-254A-8D79340138E8}"/>
              </a:ext>
            </a:extLst>
          </p:cNvPr>
          <p:cNvSpPr>
            <a:spLocks noGrp="1"/>
          </p:cNvSpPr>
          <p:nvPr>
            <p:ph type="sldNum" sz="quarter" idx="5"/>
          </p:nvPr>
        </p:nvSpPr>
        <p:spPr/>
        <p:txBody>
          <a:bodyPr/>
          <a:lstStyle/>
          <a:p>
            <a:fld id="{DD31ED9C-F0FD-4DEB-8487-FD856231ACDF}" type="slidenum">
              <a:rPr lang="en-US" smtClean="0"/>
              <a:t>30</a:t>
            </a:fld>
            <a:endParaRPr lang="en-US"/>
          </a:p>
        </p:txBody>
      </p:sp>
    </p:spTree>
    <p:extLst>
      <p:ext uri="{BB962C8B-B14F-4D97-AF65-F5344CB8AC3E}">
        <p14:creationId xmlns:p14="http://schemas.microsoft.com/office/powerpoint/2010/main" val="325469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8EA8B-0A3F-FC90-C8C3-C44744E70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FDB4F-137E-2AC8-5318-22A47C052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7C561-E6AF-AB96-476F-429BC2D5F5DC}"/>
              </a:ext>
            </a:extLst>
          </p:cNvPr>
          <p:cNvSpPr>
            <a:spLocks noGrp="1"/>
          </p:cNvSpPr>
          <p:nvPr>
            <p:ph type="body" idx="1"/>
          </p:nvPr>
        </p:nvSpPr>
        <p:spPr/>
        <p:txBody>
          <a:bodyPr/>
          <a:lstStyle/>
          <a:p>
            <a:r>
              <a:rPr lang="en-US" dirty="0">
                <a:hlinkClick r:id="rId3"/>
              </a:rPr>
              <a:t>What Is a Large Language Model (LLM)?</a:t>
            </a:r>
            <a:r>
              <a:rPr lang="en-US" dirty="0"/>
              <a:t> </a:t>
            </a:r>
          </a:p>
          <a:p>
            <a:r>
              <a:rPr lang="en-US" dirty="0"/>
              <a:t>https://www.investopedia.com/large-language-model-7563532</a:t>
            </a:r>
          </a:p>
          <a:p>
            <a:endParaRPr lang="en-US" b="1" dirty="0"/>
          </a:p>
          <a:p>
            <a:r>
              <a:rPr lang="en-US" dirty="0"/>
              <a:t>Question1: to what extend the results of an LLM isn’t just a giant lookup table. To what extend are LLMs doing intelligent stuff?</a:t>
            </a:r>
          </a:p>
          <a:p>
            <a:pPr marL="628650" lvl="1" indent="-171450">
              <a:buFont typeface="Arial" panose="020B0604020202020204" pitchFamily="34" charset="0"/>
              <a:buChar char="•"/>
            </a:pPr>
            <a:r>
              <a:rPr lang="en-US" dirty="0"/>
              <a:t>To what extend are we brute forcing the solution, or</a:t>
            </a:r>
          </a:p>
          <a:p>
            <a:pPr marL="628650" lvl="1" indent="-171450">
              <a:buFont typeface="Arial" panose="020B0604020202020204" pitchFamily="34" charset="0"/>
              <a:buChar char="•"/>
            </a:pPr>
            <a:r>
              <a:rPr lang="en-US" dirty="0"/>
              <a:t>To what extend are we making an intelligent machine</a:t>
            </a:r>
          </a:p>
          <a:p>
            <a:pPr marL="628650" lvl="1" indent="-171450">
              <a:buFont typeface="Arial" panose="020B0604020202020204" pitchFamily="34" charset="0"/>
              <a:buChar char="•"/>
            </a:pPr>
            <a:r>
              <a:rPr lang="en-US" dirty="0"/>
              <a:t>Ex. Ellie Pavlick and stochastic patterns</a:t>
            </a:r>
          </a:p>
          <a:p>
            <a:endParaRPr lang="en-US" b="1" dirty="0"/>
          </a:p>
        </p:txBody>
      </p:sp>
      <p:sp>
        <p:nvSpPr>
          <p:cNvPr id="4" name="Slide Number Placeholder 3">
            <a:extLst>
              <a:ext uri="{FF2B5EF4-FFF2-40B4-BE49-F238E27FC236}">
                <a16:creationId xmlns:a16="http://schemas.microsoft.com/office/drawing/2014/main" id="{E31AC1F4-1059-85AC-82BF-4728F2EDB961}"/>
              </a:ext>
            </a:extLst>
          </p:cNvPr>
          <p:cNvSpPr>
            <a:spLocks noGrp="1"/>
          </p:cNvSpPr>
          <p:nvPr>
            <p:ph type="sldNum" sz="quarter" idx="5"/>
          </p:nvPr>
        </p:nvSpPr>
        <p:spPr/>
        <p:txBody>
          <a:bodyPr/>
          <a:lstStyle/>
          <a:p>
            <a:fld id="{DD31ED9C-F0FD-4DEB-8487-FD856231ACDF}" type="slidenum">
              <a:rPr lang="en-US" smtClean="0"/>
              <a:t>3</a:t>
            </a:fld>
            <a:endParaRPr lang="en-US"/>
          </a:p>
        </p:txBody>
      </p:sp>
    </p:spTree>
    <p:extLst>
      <p:ext uri="{BB962C8B-B14F-4D97-AF65-F5344CB8AC3E}">
        <p14:creationId xmlns:p14="http://schemas.microsoft.com/office/powerpoint/2010/main" val="2212016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Space Scribbles</a:t>
            </a:r>
          </a:p>
          <a:p>
            <a:pPr lvl="1"/>
            <a:r>
              <a:rPr lang="en-US" sz="2000" dirty="0"/>
              <a:t>(wiki) The </a:t>
            </a:r>
            <a:r>
              <a:rPr lang="en-US" sz="2000" b="1" dirty="0"/>
              <a:t>inductive bias</a:t>
            </a:r>
            <a:r>
              <a:rPr lang="en-US" sz="2000" dirty="0"/>
              <a:t> (also known as </a:t>
            </a:r>
            <a:r>
              <a:rPr lang="en-US" sz="2000" b="1" dirty="0"/>
              <a:t>learning bias</a:t>
            </a:r>
            <a:r>
              <a:rPr lang="en-US" sz="2000" dirty="0"/>
              <a:t>) of a </a:t>
            </a:r>
            <a:r>
              <a:rPr lang="en-US" sz="2000" dirty="0">
                <a:hlinkClick r:id="rId3" tooltip="Machine learning"/>
              </a:rPr>
              <a:t>learning algorithm</a:t>
            </a:r>
            <a:r>
              <a:rPr lang="en-US" sz="2000" dirty="0"/>
              <a:t> is the set of assumptions that the learner uses to predict outputs of given inputs that it has not encountered</a:t>
            </a:r>
          </a:p>
          <a:p>
            <a:pPr lvl="1"/>
            <a:r>
              <a:rPr lang="en-US" sz="2000" dirty="0">
                <a:effectLst/>
                <a:latin typeface="NimbusRomNo9L"/>
              </a:rPr>
              <a:t>(</a:t>
            </a:r>
            <a:r>
              <a:rPr lang="en-US" sz="2000" dirty="0" err="1">
                <a:effectLst/>
                <a:latin typeface="NimbusRomNo9L"/>
              </a:rPr>
              <a:t>chollet</a:t>
            </a:r>
            <a:r>
              <a:rPr lang="en-US" sz="2000" dirty="0">
                <a:effectLst/>
                <a:latin typeface="NimbusRomNo9L"/>
              </a:rPr>
              <a:t>) - We then articulate a new formal definition of intelligence based on Algorithmic Information Theory, describing intelligence as </a:t>
            </a:r>
            <a:r>
              <a:rPr lang="en-US" sz="2000" i="1" dirty="0">
                <a:effectLst/>
                <a:latin typeface="NimbusRomNo9L"/>
              </a:rPr>
              <a:t>skill-acquisition efficiency </a:t>
            </a:r>
            <a:r>
              <a:rPr lang="en-US" sz="2000" dirty="0">
                <a:effectLst/>
                <a:latin typeface="NimbusRomNo9L"/>
              </a:rPr>
              <a:t>and highlighting the concepts of </a:t>
            </a:r>
            <a:r>
              <a:rPr lang="en-US" sz="2000" i="1" dirty="0">
                <a:effectLst/>
                <a:latin typeface="NimbusRomNo9L"/>
              </a:rPr>
              <a:t>scope</a:t>
            </a:r>
            <a:r>
              <a:rPr lang="en-US" sz="2000" dirty="0">
                <a:effectLst/>
                <a:latin typeface="NimbusRomNo9L"/>
              </a:rPr>
              <a:t>, </a:t>
            </a:r>
            <a:r>
              <a:rPr lang="en-US" sz="2000" i="1" dirty="0">
                <a:effectLst/>
                <a:latin typeface="NimbusRomNo9L"/>
              </a:rPr>
              <a:t>generalization difficulty</a:t>
            </a:r>
            <a:r>
              <a:rPr lang="en-US" sz="2000" dirty="0">
                <a:effectLst/>
                <a:latin typeface="NimbusRomNo9L"/>
              </a:rPr>
              <a:t>, </a:t>
            </a:r>
            <a:r>
              <a:rPr lang="en-US" sz="2000" i="1" dirty="0">
                <a:effectLst/>
                <a:latin typeface="NimbusRomNo9L"/>
              </a:rPr>
              <a:t>priors</a:t>
            </a:r>
            <a:r>
              <a:rPr lang="en-US" sz="2000" dirty="0">
                <a:effectLst/>
                <a:latin typeface="NimbusRomNo9L"/>
              </a:rPr>
              <a:t>, and </a:t>
            </a:r>
            <a:r>
              <a:rPr lang="en-US" sz="2000" i="1" dirty="0">
                <a:effectLst/>
                <a:latin typeface="NimbusRomNo9L"/>
              </a:rPr>
              <a:t>experience</a:t>
            </a:r>
            <a:r>
              <a:rPr lang="en-US" sz="2000" dirty="0">
                <a:effectLst/>
                <a:latin typeface="NimbusRomNo9L"/>
              </a:rPr>
              <a:t>, as critical pieces to be accounted for in characterizing intelligent systems</a:t>
            </a:r>
            <a:endParaRPr lang="en-US" sz="2000" dirty="0"/>
          </a:p>
        </p:txBody>
      </p:sp>
      <p:sp>
        <p:nvSpPr>
          <p:cNvPr id="4" name="Slide Number Placeholder 3"/>
          <p:cNvSpPr>
            <a:spLocks noGrp="1"/>
          </p:cNvSpPr>
          <p:nvPr>
            <p:ph type="sldNum" sz="quarter" idx="5"/>
          </p:nvPr>
        </p:nvSpPr>
        <p:spPr/>
        <p:txBody>
          <a:bodyPr/>
          <a:lstStyle/>
          <a:p>
            <a:fld id="{DD31ED9C-F0FD-4DEB-8487-FD856231ACDF}" type="slidenum">
              <a:rPr lang="en-US" smtClean="0"/>
              <a:t>31</a:t>
            </a:fld>
            <a:endParaRPr lang="en-US"/>
          </a:p>
        </p:txBody>
      </p:sp>
    </p:spTree>
    <p:extLst>
      <p:ext uri="{BB962C8B-B14F-4D97-AF65-F5344CB8AC3E}">
        <p14:creationId xmlns:p14="http://schemas.microsoft.com/office/powerpoint/2010/main" val="3322273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presenting the results:</a:t>
            </a:r>
          </a:p>
          <a:p>
            <a:pPr lvl="1"/>
            <a:r>
              <a:rPr lang="en-US" dirty="0"/>
              <a:t>We should give the results first then go to the details of the simulation environment (Science Bird)</a:t>
            </a:r>
          </a:p>
          <a:p>
            <a:pPr lvl="1"/>
            <a:r>
              <a:rPr lang="en-US" dirty="0"/>
              <a:t>Ex. We found in our experiments that zero shot LLMs don’t generalize! One-shot -&gt; same! But N-shot exploration shows potential that some letters are more generalizable, but in essence not generalizing meaningfully. </a:t>
            </a:r>
          </a:p>
          <a:p>
            <a:pPr lvl="2"/>
            <a:r>
              <a:rPr lang="en-US" dirty="0"/>
              <a:t>Because the letter were unlikely to exist in the training data, pre-training process of GPT-3.5!</a:t>
            </a:r>
          </a:p>
          <a:p>
            <a:r>
              <a:rPr lang="en-US" dirty="0"/>
              <a:t>The final conclusion, no generality only lookup table!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32</a:t>
            </a:fld>
            <a:endParaRPr lang="en-US"/>
          </a:p>
        </p:txBody>
      </p:sp>
    </p:spTree>
    <p:extLst>
      <p:ext uri="{BB962C8B-B14F-4D97-AF65-F5344CB8AC3E}">
        <p14:creationId xmlns:p14="http://schemas.microsoft.com/office/powerpoint/2010/main" val="2494988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35</a:t>
            </a:fld>
            <a:endParaRPr lang="en-US"/>
          </a:p>
        </p:txBody>
      </p:sp>
    </p:spTree>
    <p:extLst>
      <p:ext uri="{BB962C8B-B14F-4D97-AF65-F5344CB8AC3E}">
        <p14:creationId xmlns:p14="http://schemas.microsoft.com/office/powerpoint/2010/main" val="2926730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740F4-D86C-4685-C74A-943CAEBEF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65534-0A84-2220-902D-F055A1E5A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DCBFC-334E-4990-3EA5-8C2347BA45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3B0084-1528-C439-4C06-12DB5C5F8CAD}"/>
              </a:ext>
            </a:extLst>
          </p:cNvPr>
          <p:cNvSpPr>
            <a:spLocks noGrp="1"/>
          </p:cNvSpPr>
          <p:nvPr>
            <p:ph type="sldNum" sz="quarter" idx="5"/>
          </p:nvPr>
        </p:nvSpPr>
        <p:spPr/>
        <p:txBody>
          <a:bodyPr/>
          <a:lstStyle/>
          <a:p>
            <a:fld id="{74221D1E-7B79-476D-A90A-C92A8E5D0BC2}" type="slidenum">
              <a:rPr lang="en-US" smtClean="0"/>
              <a:t>40</a:t>
            </a:fld>
            <a:endParaRPr lang="en-US"/>
          </a:p>
        </p:txBody>
      </p:sp>
    </p:spTree>
    <p:extLst>
      <p:ext uri="{BB962C8B-B14F-4D97-AF65-F5344CB8AC3E}">
        <p14:creationId xmlns:p14="http://schemas.microsoft.com/office/powerpoint/2010/main" val="2005773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07EE0-02CC-4049-47F3-FD459CA15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10075A-1D11-2D08-12D7-BFF057544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60D672-D5B6-1EED-D0BC-CFA84B1AEF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C94F64-68C8-BA45-C256-178F83224F31}"/>
              </a:ext>
            </a:extLst>
          </p:cNvPr>
          <p:cNvSpPr>
            <a:spLocks noGrp="1"/>
          </p:cNvSpPr>
          <p:nvPr>
            <p:ph type="sldNum" sz="quarter" idx="5"/>
          </p:nvPr>
        </p:nvSpPr>
        <p:spPr/>
        <p:txBody>
          <a:bodyPr/>
          <a:lstStyle/>
          <a:p>
            <a:fld id="{74221D1E-7B79-476D-A90A-C92A8E5D0BC2}" type="slidenum">
              <a:rPr lang="en-US" smtClean="0"/>
              <a:t>41</a:t>
            </a:fld>
            <a:endParaRPr lang="en-US"/>
          </a:p>
        </p:txBody>
      </p:sp>
    </p:spTree>
    <p:extLst>
      <p:ext uri="{BB962C8B-B14F-4D97-AF65-F5344CB8AC3E}">
        <p14:creationId xmlns:p14="http://schemas.microsoft.com/office/powerpoint/2010/main" val="524832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BFF99-5EA9-2F94-A0E9-4DA2253877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89AE7-16A0-ADF4-F208-BDAC26388F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98E49-D870-68A5-EA7A-732D611DBB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EF549F-9A17-1180-BAA2-F29D2CC52772}"/>
              </a:ext>
            </a:extLst>
          </p:cNvPr>
          <p:cNvSpPr>
            <a:spLocks noGrp="1"/>
          </p:cNvSpPr>
          <p:nvPr>
            <p:ph type="sldNum" sz="quarter" idx="5"/>
          </p:nvPr>
        </p:nvSpPr>
        <p:spPr/>
        <p:txBody>
          <a:bodyPr/>
          <a:lstStyle/>
          <a:p>
            <a:fld id="{74221D1E-7B79-476D-A90A-C92A8E5D0BC2}" type="slidenum">
              <a:rPr lang="en-US" smtClean="0"/>
              <a:t>42</a:t>
            </a:fld>
            <a:endParaRPr lang="en-US"/>
          </a:p>
        </p:txBody>
      </p:sp>
    </p:spTree>
    <p:extLst>
      <p:ext uri="{BB962C8B-B14F-4D97-AF65-F5344CB8AC3E}">
        <p14:creationId xmlns:p14="http://schemas.microsoft.com/office/powerpoint/2010/main" val="75251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But, there are some kinks to work out as you must be precise for LLM tools like </a:t>
            </a:r>
            <a:r>
              <a:rPr lang="en-US" dirty="0" err="1">
                <a:latin typeface="Bahnschrift SemiBold Condensed" panose="020B0502040204020203" pitchFamily="34" charset="0"/>
              </a:rPr>
              <a:t>MarioGPT</a:t>
            </a:r>
            <a:endParaRPr lang="en-US" dirty="0">
              <a:latin typeface="Bahnschrift SemiBold Condensed" panose="020B0502040204020203"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43</a:t>
            </a:fld>
            <a:endParaRPr lang="en-US"/>
          </a:p>
        </p:txBody>
      </p:sp>
    </p:spTree>
    <p:extLst>
      <p:ext uri="{BB962C8B-B14F-4D97-AF65-F5344CB8AC3E}">
        <p14:creationId xmlns:p14="http://schemas.microsoft.com/office/powerpoint/2010/main" val="1664054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9DBE1-70C0-3B74-2D36-7A0722794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6BF88-51BF-5094-1F2B-E2E8C80CE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42B3F-9ABB-F31C-7E00-346DA8DC61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B59051-A9E8-0726-ABC3-E833C3C1590C}"/>
              </a:ext>
            </a:extLst>
          </p:cNvPr>
          <p:cNvSpPr>
            <a:spLocks noGrp="1"/>
          </p:cNvSpPr>
          <p:nvPr>
            <p:ph type="sldNum" sz="quarter" idx="5"/>
          </p:nvPr>
        </p:nvSpPr>
        <p:spPr/>
        <p:txBody>
          <a:bodyPr/>
          <a:lstStyle/>
          <a:p>
            <a:fld id="{74221D1E-7B79-476D-A90A-C92A8E5D0BC2}" type="slidenum">
              <a:rPr lang="en-US" smtClean="0"/>
              <a:t>44</a:t>
            </a:fld>
            <a:endParaRPr lang="en-US"/>
          </a:p>
        </p:txBody>
      </p:sp>
    </p:spTree>
    <p:extLst>
      <p:ext uri="{BB962C8B-B14F-4D97-AF65-F5344CB8AC3E}">
        <p14:creationId xmlns:p14="http://schemas.microsoft.com/office/powerpoint/2010/main" val="1936970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B7F47-603F-CF58-614D-225D79F0C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3D3C4F-D448-8526-CC20-73FE672250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B7CF4-186C-D61D-4FA3-14DDCFCBAC3B}"/>
              </a:ext>
            </a:extLst>
          </p:cNvPr>
          <p:cNvSpPr>
            <a:spLocks noGrp="1"/>
          </p:cNvSpPr>
          <p:nvPr>
            <p:ph type="body" idx="1"/>
          </p:nvPr>
        </p:nvSpPr>
        <p:spPr/>
        <p:txBody>
          <a:bodyPr/>
          <a:lstStyle/>
          <a:p>
            <a:r>
              <a:rPr lang="en-US" dirty="0"/>
              <a:t>Experiment</a:t>
            </a:r>
          </a:p>
          <a:p>
            <a:pPr lvl="1"/>
            <a:r>
              <a:rPr lang="en-US" dirty="0"/>
              <a:t>Full zero-shot</a:t>
            </a:r>
          </a:p>
          <a:p>
            <a:pPr lvl="1"/>
            <a:r>
              <a:rPr lang="en-US" dirty="0"/>
              <a:t>One-shot</a:t>
            </a:r>
          </a:p>
          <a:p>
            <a:pPr lvl="1"/>
            <a:r>
              <a:rPr lang="en-US" dirty="0"/>
              <a:t>N-shot</a:t>
            </a:r>
          </a:p>
          <a:p>
            <a:pPr lvl="2"/>
            <a:r>
              <a:rPr lang="en-US" dirty="0"/>
              <a:t>We didn’t do the full combinatorial coverage of the N-shots, it was a limitation that turned this part more to an exploration</a:t>
            </a:r>
          </a:p>
          <a:p>
            <a:pPr lvl="2"/>
            <a:r>
              <a:rPr lang="en-US" dirty="0"/>
              <a:t>Ended up as the lookup table as the shots in the prompt</a:t>
            </a:r>
          </a:p>
          <a:p>
            <a:endParaRPr lang="en-US" dirty="0"/>
          </a:p>
        </p:txBody>
      </p:sp>
      <p:sp>
        <p:nvSpPr>
          <p:cNvPr id="4" name="Slide Number Placeholder 3">
            <a:extLst>
              <a:ext uri="{FF2B5EF4-FFF2-40B4-BE49-F238E27FC236}">
                <a16:creationId xmlns:a16="http://schemas.microsoft.com/office/drawing/2014/main" id="{C74ACD63-2EA4-17FA-1582-1F069591E7E0}"/>
              </a:ext>
            </a:extLst>
          </p:cNvPr>
          <p:cNvSpPr>
            <a:spLocks noGrp="1"/>
          </p:cNvSpPr>
          <p:nvPr>
            <p:ph type="sldNum" sz="quarter" idx="5"/>
          </p:nvPr>
        </p:nvSpPr>
        <p:spPr/>
        <p:txBody>
          <a:bodyPr/>
          <a:lstStyle/>
          <a:p>
            <a:fld id="{74221D1E-7B79-476D-A90A-C92A8E5D0BC2}" type="slidenum">
              <a:rPr lang="en-US" smtClean="0"/>
              <a:t>45</a:t>
            </a:fld>
            <a:endParaRPr lang="en-US"/>
          </a:p>
        </p:txBody>
      </p:sp>
    </p:spTree>
    <p:extLst>
      <p:ext uri="{BB962C8B-B14F-4D97-AF65-F5344CB8AC3E}">
        <p14:creationId xmlns:p14="http://schemas.microsoft.com/office/powerpoint/2010/main" val="4250646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F8440-6D11-CCC6-0C14-6CCFB2560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2EFB2-4F41-128B-362C-62B2624BAE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B11A9-AB15-0CE6-6B71-49D299B4193C}"/>
              </a:ext>
            </a:extLst>
          </p:cNvPr>
          <p:cNvSpPr>
            <a:spLocks noGrp="1"/>
          </p:cNvSpPr>
          <p:nvPr>
            <p:ph type="body" idx="1"/>
          </p:nvPr>
        </p:nvSpPr>
        <p:spPr/>
        <p:txBody>
          <a:bodyPr/>
          <a:lstStyle/>
          <a:p>
            <a:r>
              <a:rPr lang="en-US" dirty="0"/>
              <a:t>But we didn’t really investigate the “Temperature” in the paper or the experiments, we just confirmed that it stayed the same in all of the experiments.</a:t>
            </a:r>
          </a:p>
        </p:txBody>
      </p:sp>
      <p:sp>
        <p:nvSpPr>
          <p:cNvPr id="4" name="Slide Number Placeholder 3">
            <a:extLst>
              <a:ext uri="{FF2B5EF4-FFF2-40B4-BE49-F238E27FC236}">
                <a16:creationId xmlns:a16="http://schemas.microsoft.com/office/drawing/2014/main" id="{66F62C7D-DD00-90C5-1298-427DBD773D12}"/>
              </a:ext>
            </a:extLst>
          </p:cNvPr>
          <p:cNvSpPr>
            <a:spLocks noGrp="1"/>
          </p:cNvSpPr>
          <p:nvPr>
            <p:ph type="sldNum" sz="quarter" idx="5"/>
          </p:nvPr>
        </p:nvSpPr>
        <p:spPr/>
        <p:txBody>
          <a:bodyPr/>
          <a:lstStyle/>
          <a:p>
            <a:fld id="{74221D1E-7B79-476D-A90A-C92A8E5D0BC2}" type="slidenum">
              <a:rPr lang="en-US" smtClean="0"/>
              <a:t>46</a:t>
            </a:fld>
            <a:endParaRPr lang="en-US"/>
          </a:p>
        </p:txBody>
      </p:sp>
    </p:spTree>
    <p:extLst>
      <p:ext uri="{BB962C8B-B14F-4D97-AF65-F5344CB8AC3E}">
        <p14:creationId xmlns:p14="http://schemas.microsoft.com/office/powerpoint/2010/main" val="428675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(Chess as well! </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Wollensky</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171450" indent="-171450">
              <a:buFont typeface="Arial" panose="020B0604020202020204" pitchFamily="34" charset="0"/>
              <a:buChar char="•"/>
            </a:pPr>
            <a:r>
              <a:rPr lang="en-US" dirty="0">
                <a:hlinkClick r:id="rId3"/>
              </a:rPr>
              <a:t>OpenAI announces GPT-4, says beats 90% of humans on SAT</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D31ED9C-F0FD-4DEB-8487-FD856231ACDF}" type="slidenum">
              <a:rPr lang="en-US" smtClean="0"/>
              <a:t>4</a:t>
            </a:fld>
            <a:endParaRPr lang="en-US"/>
          </a:p>
        </p:txBody>
      </p:sp>
    </p:spTree>
    <p:extLst>
      <p:ext uri="{BB962C8B-B14F-4D97-AF65-F5344CB8AC3E}">
        <p14:creationId xmlns:p14="http://schemas.microsoft.com/office/powerpoint/2010/main" val="387329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by Hachi</a:t>
            </a:r>
          </a:p>
        </p:txBody>
      </p:sp>
      <p:sp>
        <p:nvSpPr>
          <p:cNvPr id="4" name="Slide Number Placeholder 3"/>
          <p:cNvSpPr>
            <a:spLocks noGrp="1"/>
          </p:cNvSpPr>
          <p:nvPr>
            <p:ph type="sldNum" sz="quarter" idx="5"/>
          </p:nvPr>
        </p:nvSpPr>
        <p:spPr/>
        <p:txBody>
          <a:bodyPr/>
          <a:lstStyle/>
          <a:p>
            <a:fld id="{74221D1E-7B79-476D-A90A-C92A8E5D0BC2}" type="slidenum">
              <a:rPr lang="en-US" smtClean="0"/>
              <a:t>47</a:t>
            </a:fld>
            <a:endParaRPr lang="en-US"/>
          </a:p>
        </p:txBody>
      </p:sp>
    </p:spTree>
    <p:extLst>
      <p:ext uri="{BB962C8B-B14F-4D97-AF65-F5344CB8AC3E}">
        <p14:creationId xmlns:p14="http://schemas.microsoft.com/office/powerpoint/2010/main" val="1964069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by Hachi</a:t>
            </a:r>
          </a:p>
        </p:txBody>
      </p:sp>
      <p:sp>
        <p:nvSpPr>
          <p:cNvPr id="4" name="Slide Number Placeholder 3"/>
          <p:cNvSpPr>
            <a:spLocks noGrp="1"/>
          </p:cNvSpPr>
          <p:nvPr>
            <p:ph type="sldNum" sz="quarter" idx="5"/>
          </p:nvPr>
        </p:nvSpPr>
        <p:spPr/>
        <p:txBody>
          <a:bodyPr/>
          <a:lstStyle/>
          <a:p>
            <a:fld id="{74221D1E-7B79-476D-A90A-C92A8E5D0BC2}" type="slidenum">
              <a:rPr lang="en-US" smtClean="0"/>
              <a:t>48</a:t>
            </a:fld>
            <a:endParaRPr lang="en-US"/>
          </a:p>
        </p:txBody>
      </p:sp>
    </p:spTree>
    <p:extLst>
      <p:ext uri="{BB962C8B-B14F-4D97-AF65-F5344CB8AC3E}">
        <p14:creationId xmlns:p14="http://schemas.microsoft.com/office/powerpoint/2010/main" val="1964069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54</a:t>
            </a:fld>
            <a:endParaRPr lang="en-US"/>
          </a:p>
        </p:txBody>
      </p:sp>
    </p:spTree>
    <p:extLst>
      <p:ext uri="{BB962C8B-B14F-4D97-AF65-F5344CB8AC3E}">
        <p14:creationId xmlns:p14="http://schemas.microsoft.com/office/powerpoint/2010/main" val="2529883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55</a:t>
            </a:fld>
            <a:endParaRPr lang="en-US"/>
          </a:p>
        </p:txBody>
      </p:sp>
    </p:spTree>
    <p:extLst>
      <p:ext uri="{BB962C8B-B14F-4D97-AF65-F5344CB8AC3E}">
        <p14:creationId xmlns:p14="http://schemas.microsoft.com/office/powerpoint/2010/main" val="557878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latin typeface="Bahnschrift SemiBold Condensed" panose="020B0502040204020203" pitchFamily="34" charset="0"/>
              </a:rPr>
              <a:t>Give us a task to focus</a:t>
            </a:r>
          </a:p>
          <a:p>
            <a:pPr marL="171450" lvl="0" indent="-171450">
              <a:buFont typeface="Arial" panose="020B0604020202020204" pitchFamily="34" charset="0"/>
              <a:buChar char="•"/>
            </a:pPr>
            <a:r>
              <a:rPr lang="en-US" dirty="0">
                <a:latin typeface="Bahnschrift SemiBold Condensed" panose="020B0502040204020203" pitchFamily="34" charset="0"/>
              </a:rPr>
              <a:t>Rank our prompts by their performance on the task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56</a:t>
            </a:fld>
            <a:endParaRPr lang="en-US"/>
          </a:p>
        </p:txBody>
      </p:sp>
    </p:spTree>
    <p:extLst>
      <p:ext uri="{BB962C8B-B14F-4D97-AF65-F5344CB8AC3E}">
        <p14:creationId xmlns:p14="http://schemas.microsoft.com/office/powerpoint/2010/main" val="42098808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latin typeface="Bahnschrift SemiBold Condensed" panose="020B0502040204020203" pitchFamily="34" charset="0"/>
              </a:rPr>
              <a:t>Give us a task to focus</a:t>
            </a:r>
          </a:p>
          <a:p>
            <a:pPr marL="171450" lvl="0" indent="-171450">
              <a:buFont typeface="Arial" panose="020B0604020202020204" pitchFamily="34" charset="0"/>
              <a:buChar char="•"/>
            </a:pPr>
            <a:r>
              <a:rPr lang="en-US" dirty="0">
                <a:latin typeface="Bahnschrift SemiBold Condensed" panose="020B0502040204020203" pitchFamily="34" charset="0"/>
              </a:rPr>
              <a:t>Rank our prompts by their performance on the task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57</a:t>
            </a:fld>
            <a:endParaRPr lang="en-US"/>
          </a:p>
        </p:txBody>
      </p:sp>
    </p:spTree>
    <p:extLst>
      <p:ext uri="{BB962C8B-B14F-4D97-AF65-F5344CB8AC3E}">
        <p14:creationId xmlns:p14="http://schemas.microsoft.com/office/powerpoint/2010/main" val="1003055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58</a:t>
            </a:fld>
            <a:endParaRPr lang="en-US"/>
          </a:p>
        </p:txBody>
      </p:sp>
    </p:spTree>
    <p:extLst>
      <p:ext uri="{BB962C8B-B14F-4D97-AF65-F5344CB8AC3E}">
        <p14:creationId xmlns:p14="http://schemas.microsoft.com/office/powerpoint/2010/main" val="25739087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59</a:t>
            </a:fld>
            <a:endParaRPr lang="en-US"/>
          </a:p>
        </p:txBody>
      </p:sp>
    </p:spTree>
    <p:extLst>
      <p:ext uri="{BB962C8B-B14F-4D97-AF65-F5344CB8AC3E}">
        <p14:creationId xmlns:p14="http://schemas.microsoft.com/office/powerpoint/2010/main" val="3061300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60</a:t>
            </a:fld>
            <a:endParaRPr lang="en-US"/>
          </a:p>
        </p:txBody>
      </p:sp>
    </p:spTree>
    <p:extLst>
      <p:ext uri="{BB962C8B-B14F-4D97-AF65-F5344CB8AC3E}">
        <p14:creationId xmlns:p14="http://schemas.microsoft.com/office/powerpoint/2010/main" val="3782971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Prompt: winner </a:t>
            </a:r>
            <a:r>
              <a:rPr lang="en-US" sz="1800" b="0" i="0" dirty="0" err="1">
                <a:solidFill>
                  <a:srgbClr val="000000"/>
                </a:solidFill>
                <a:effectLst/>
                <a:latin typeface="LinLibertineT"/>
              </a:rPr>
              <a:t>dereventsolve</a:t>
            </a:r>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61</a:t>
            </a:fld>
            <a:endParaRPr lang="en-US"/>
          </a:p>
        </p:txBody>
      </p:sp>
    </p:spTree>
    <p:extLst>
      <p:ext uri="{BB962C8B-B14F-4D97-AF65-F5344CB8AC3E}">
        <p14:creationId xmlns:p14="http://schemas.microsoft.com/office/powerpoint/2010/main" val="143739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DB772-77CE-DFDD-1025-BA96AB2BC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A6AAB3-49D1-142D-BAE3-B13B0B719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765B0-A288-4A05-2400-8041A5E0AA4D}"/>
              </a:ext>
            </a:extLst>
          </p:cNvPr>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(Chess as well! </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Wollensky</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171450" indent="-171450">
              <a:buFont typeface="Arial" panose="020B0604020202020204" pitchFamily="34" charset="0"/>
              <a:buChar char="•"/>
            </a:pPr>
            <a:r>
              <a:rPr lang="en-US" dirty="0"/>
              <a:t>Medical Tests: </a:t>
            </a:r>
            <a:r>
              <a:rPr lang="en-US" dirty="0">
                <a:hlinkClick r:id="rId3"/>
              </a:rPr>
              <a:t>Performance of ChatGPT on USMLE: Potential for AI-Assisted Medical Education Using Large Language Models | </a:t>
            </a:r>
            <a:r>
              <a:rPr lang="en-US" dirty="0" err="1">
                <a:hlinkClick r:id="rId3"/>
              </a:rPr>
              <a:t>medRxiv</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D29F93B4-823E-537F-3773-870017E91B50}"/>
              </a:ext>
            </a:extLst>
          </p:cNvPr>
          <p:cNvSpPr>
            <a:spLocks noGrp="1"/>
          </p:cNvSpPr>
          <p:nvPr>
            <p:ph type="sldNum" sz="quarter" idx="5"/>
          </p:nvPr>
        </p:nvSpPr>
        <p:spPr/>
        <p:txBody>
          <a:bodyPr/>
          <a:lstStyle/>
          <a:p>
            <a:fld id="{DD31ED9C-F0FD-4DEB-8487-FD856231ACDF}" type="slidenum">
              <a:rPr lang="en-US" smtClean="0"/>
              <a:t>5</a:t>
            </a:fld>
            <a:endParaRPr lang="en-US"/>
          </a:p>
        </p:txBody>
      </p:sp>
    </p:spTree>
    <p:extLst>
      <p:ext uri="{BB962C8B-B14F-4D97-AF65-F5344CB8AC3E}">
        <p14:creationId xmlns:p14="http://schemas.microsoft.com/office/powerpoint/2010/main" val="1914455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Table 3. The top-performing zero-shot prompt has performance</a:t>
            </a:r>
            <a:r>
              <a:rPr lang="en-US" sz="2800" dirty="0"/>
              <a:t> </a:t>
            </a:r>
            <a:br>
              <a:rPr lang="en-US" sz="2800" dirty="0"/>
            </a:br>
            <a:r>
              <a:rPr lang="en-US" sz="1800" b="0" i="0" dirty="0">
                <a:solidFill>
                  <a:srgbClr val="000000"/>
                </a:solidFill>
                <a:effectLst/>
                <a:latin typeface="LinLibertineT"/>
              </a:rPr>
              <a:t>only about 12% of the top-performing prompt in the original competition </a:t>
            </a:r>
          </a:p>
          <a:p>
            <a:r>
              <a:rPr lang="en-US" sz="1800" b="0" i="0" dirty="0">
                <a:solidFill>
                  <a:srgbClr val="000000"/>
                </a:solidFill>
                <a:effectLst/>
                <a:latin typeface="LinLibertineT"/>
              </a:rPr>
              <a:t>(as replicated in our replication experiments). The rankings</a:t>
            </a:r>
            <a:br>
              <a:rPr lang="en-US" sz="1800" b="0" i="0" dirty="0">
                <a:solidFill>
                  <a:srgbClr val="000000"/>
                </a:solidFill>
                <a:effectLst/>
                <a:latin typeface="LinLibertineT"/>
              </a:rPr>
            </a:br>
            <a:r>
              <a:rPr lang="en-US" sz="1800" b="0" i="0" dirty="0">
                <a:solidFill>
                  <a:srgbClr val="000000"/>
                </a:solidFill>
                <a:effectLst/>
                <a:latin typeface="LinLibertineT"/>
              </a:rPr>
              <a:t>are also quite different, suggesting some prompts that didn’t rank</a:t>
            </a:r>
            <a:br>
              <a:rPr lang="en-US" sz="1800" b="0" i="0" dirty="0">
                <a:solidFill>
                  <a:srgbClr val="000000"/>
                </a:solidFill>
                <a:effectLst/>
                <a:latin typeface="LinLibertineT"/>
              </a:rPr>
            </a:br>
            <a:r>
              <a:rPr lang="en-US" sz="1800" b="0" i="0" dirty="0">
                <a:solidFill>
                  <a:srgbClr val="000000"/>
                </a:solidFill>
                <a:effectLst/>
                <a:latin typeface="LinLibertineT"/>
              </a:rPr>
              <a:t>highly in the original competition, such as ‘Soda’, may be on closer</a:t>
            </a:r>
            <a:br>
              <a:rPr lang="en-US" sz="1800" b="0" i="0" dirty="0">
                <a:solidFill>
                  <a:srgbClr val="000000"/>
                </a:solidFill>
                <a:effectLst/>
                <a:latin typeface="LinLibertineT"/>
              </a:rPr>
            </a:br>
            <a:r>
              <a:rPr lang="en-US" sz="1800" b="0" i="0" dirty="0">
                <a:solidFill>
                  <a:srgbClr val="000000"/>
                </a:solidFill>
                <a:effectLst/>
                <a:latin typeface="LinLibertineT"/>
              </a:rPr>
              <a:t>to the right track nonetheless if our interest in is generalization.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62</a:t>
            </a:fld>
            <a:endParaRPr lang="en-US"/>
          </a:p>
        </p:txBody>
      </p:sp>
    </p:spTree>
    <p:extLst>
      <p:ext uri="{BB962C8B-B14F-4D97-AF65-F5344CB8AC3E}">
        <p14:creationId xmlns:p14="http://schemas.microsoft.com/office/powerpoint/2010/main" val="23200487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63</a:t>
            </a:fld>
            <a:endParaRPr lang="en-US"/>
          </a:p>
        </p:txBody>
      </p:sp>
    </p:spTree>
    <p:extLst>
      <p:ext uri="{BB962C8B-B14F-4D97-AF65-F5344CB8AC3E}">
        <p14:creationId xmlns:p14="http://schemas.microsoft.com/office/powerpoint/2010/main" val="28920693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a:solidFill>
                  <a:srgbClr val="000000"/>
                </a:solidFill>
                <a:effectLst/>
                <a:latin typeface="LinLibertineTB"/>
              </a:rPr>
              <a:t>One-Shot Generalization Results</a:t>
            </a:r>
            <a:r>
              <a:rPr lang="en-US" sz="1800" b="0" i="0">
                <a:solidFill>
                  <a:srgbClr val="000000"/>
                </a:solidFill>
                <a:effectLst/>
                <a:latin typeface="LinLibertineT"/>
              </a:rPr>
              <a:t>: In the one-shot setting, the</a:t>
            </a:r>
            <a:br>
              <a:rPr lang="en-US" sz="1800" b="0" i="0">
                <a:solidFill>
                  <a:srgbClr val="000000"/>
                </a:solidFill>
                <a:effectLst/>
                <a:latin typeface="LinLibertineT"/>
              </a:rPr>
            </a:br>
            <a:r>
              <a:rPr lang="en-US" sz="1800" b="0" i="0">
                <a:solidFill>
                  <a:srgbClr val="000000"/>
                </a:solidFill>
                <a:effectLst/>
                <a:latin typeface="LinLibertineT"/>
              </a:rPr>
              <a:t>best performing prompts improve up only slightly from the zeroshot results, as shown in Figure 6. Raw scores remain significantly</a:t>
            </a:r>
            <a:br>
              <a:rPr lang="en-US" sz="1800" b="0" i="0">
                <a:solidFill>
                  <a:srgbClr val="000000"/>
                </a:solidFill>
                <a:effectLst/>
                <a:latin typeface="LinLibertineT"/>
              </a:rPr>
            </a:br>
            <a:r>
              <a:rPr lang="en-US" sz="1800" b="0" i="0">
                <a:solidFill>
                  <a:srgbClr val="000000"/>
                </a:solidFill>
                <a:effectLst/>
                <a:latin typeface="LinLibertineT"/>
              </a:rPr>
              <a:t>below the scores seen for the best original prompts. However the</a:t>
            </a:r>
            <a:br>
              <a:rPr lang="en-US" sz="1800" b="0" i="0">
                <a:solidFill>
                  <a:srgbClr val="000000"/>
                </a:solidFill>
                <a:effectLst/>
                <a:latin typeface="LinLibertineT"/>
              </a:rPr>
            </a:br>
            <a:r>
              <a:rPr lang="en-US" sz="1800" b="0" i="0">
                <a:solidFill>
                  <a:srgbClr val="000000"/>
                </a:solidFill>
                <a:effectLst/>
                <a:latin typeface="LinLibertineT"/>
              </a:rPr>
              <a:t>performance of some individual prompts does improve significantly</a:t>
            </a:r>
            <a:br>
              <a:rPr lang="en-US" sz="1800" b="0" i="0">
                <a:solidFill>
                  <a:srgbClr val="000000"/>
                </a:solidFill>
                <a:effectLst/>
                <a:latin typeface="LinLibertineT"/>
              </a:rPr>
            </a:br>
            <a:r>
              <a:rPr lang="en-US" sz="1800" b="0" i="0">
                <a:solidFill>
                  <a:srgbClr val="000000"/>
                </a:solidFill>
                <a:effectLst/>
                <a:latin typeface="LinLibertineT"/>
              </a:rPr>
              <a:t>from the zero-shot setting. Overall performance varies quite a bit,</a:t>
            </a:r>
            <a:br>
              <a:rPr lang="en-US" sz="1800" b="0" i="0">
                <a:solidFill>
                  <a:srgbClr val="000000"/>
                </a:solidFill>
                <a:effectLst/>
                <a:latin typeface="LinLibertineT"/>
              </a:rPr>
            </a:br>
            <a:r>
              <a:rPr lang="en-US" sz="1800" b="0" i="0">
                <a:solidFill>
                  <a:srgbClr val="000000"/>
                </a:solidFill>
                <a:effectLst/>
                <a:latin typeface="LinLibertineT"/>
              </a:rPr>
              <a:t>and in some cases is highly dependent on </a:t>
            </a:r>
            <a:r>
              <a:rPr lang="en-US" sz="1800" b="0" i="1">
                <a:solidFill>
                  <a:srgbClr val="000000"/>
                </a:solidFill>
                <a:effectLst/>
                <a:latin typeface="LinLibertineTI"/>
              </a:rPr>
              <a:t>which </a:t>
            </a:r>
            <a:r>
              <a:rPr lang="en-US" sz="1800" b="0" i="0">
                <a:solidFill>
                  <a:srgbClr val="000000"/>
                </a:solidFill>
                <a:effectLst/>
                <a:latin typeface="LinLibertineT"/>
              </a:rPr>
              <a:t>single example</a:t>
            </a:r>
            <a:br>
              <a:rPr lang="en-US" sz="1800" b="0" i="0">
                <a:solidFill>
                  <a:srgbClr val="000000"/>
                </a:solidFill>
                <a:effectLst/>
                <a:latin typeface="LinLibertineT"/>
              </a:rPr>
            </a:br>
            <a:r>
              <a:rPr lang="en-US" sz="1800" b="0" i="0">
                <a:solidFill>
                  <a:srgbClr val="000000"/>
                </a:solidFill>
                <a:effectLst/>
                <a:latin typeface="LinLibertineT"/>
              </a:rPr>
              <a:t>is given as the 1-shot example. For example, the single highest</a:t>
            </a:r>
            <a:br>
              <a:rPr lang="en-US" sz="1800" b="0" i="0">
                <a:solidFill>
                  <a:srgbClr val="000000"/>
                </a:solidFill>
                <a:effectLst/>
                <a:latin typeface="LinLibertineT"/>
              </a:rPr>
            </a:br>
            <a:r>
              <a:rPr lang="en-US" sz="1800" b="0" i="0">
                <a:solidFill>
                  <a:srgbClr val="000000"/>
                </a:solidFill>
                <a:effectLst/>
                <a:latin typeface="LinLibertineT"/>
              </a:rPr>
              <a:t>performing 1-shot prompt is ‘hachi’ with ‘U’ given as the one shot;</a:t>
            </a:r>
            <a:br>
              <a:rPr lang="en-US" sz="1800" b="0" i="0">
                <a:solidFill>
                  <a:srgbClr val="000000"/>
                </a:solidFill>
                <a:effectLst/>
                <a:latin typeface="LinLibertineT"/>
              </a:rPr>
            </a:br>
            <a:r>
              <a:rPr lang="en-US" sz="1800" b="0" i="0">
                <a:solidFill>
                  <a:srgbClr val="000000"/>
                </a:solidFill>
                <a:effectLst/>
                <a:latin typeface="LinLibertineT"/>
              </a:rPr>
              <a:t>‘hachi’ also stands out when given ‘T’. But this prompt doesn’t</a:t>
            </a:r>
            <a:br>
              <a:rPr lang="en-US" sz="1800" b="0" i="0">
                <a:solidFill>
                  <a:srgbClr val="000000"/>
                </a:solidFill>
                <a:effectLst/>
                <a:latin typeface="LinLibertineT"/>
              </a:rPr>
            </a:br>
            <a:r>
              <a:rPr lang="en-US" sz="1800" b="0" i="0">
                <a:solidFill>
                  <a:srgbClr val="000000"/>
                </a:solidFill>
                <a:effectLst/>
                <a:latin typeface="LinLibertineT"/>
              </a:rPr>
              <a:t>perform exceptionally for any of the other 1-shot letters.</a:t>
            </a:r>
            <a:br>
              <a:rPr lang="en-US" sz="1800" b="0" i="0">
                <a:solidFill>
                  <a:srgbClr val="000000"/>
                </a:solidFill>
                <a:effectLst/>
                <a:latin typeface="LinLibertineT"/>
              </a:rPr>
            </a:br>
            <a:r>
              <a:rPr lang="en-US" sz="1800" b="0" i="0">
                <a:solidFill>
                  <a:srgbClr val="000000"/>
                </a:solidFill>
                <a:effectLst/>
                <a:latin typeface="LinLibertineT"/>
              </a:rPr>
              <a:t>Overall prompts do not perform as well in the zero-shot or oneshot setting as they do in the unrestricted competition. This result</a:t>
            </a:r>
            <a:br>
              <a:rPr lang="en-US" sz="1800" b="0" i="0">
                <a:solidFill>
                  <a:srgbClr val="000000"/>
                </a:solidFill>
                <a:effectLst/>
                <a:latin typeface="LinLibertineT"/>
              </a:rPr>
            </a:br>
            <a:r>
              <a:rPr lang="en-US" sz="1800" b="0" i="0">
                <a:solidFill>
                  <a:srgbClr val="000000"/>
                </a:solidFill>
                <a:effectLst/>
                <a:latin typeface="LinLibertineT"/>
              </a:rPr>
              <a:t>suggests that strong generalization remains an open problem.</a:t>
            </a:r>
            <a:r>
              <a:rPr lang="en-US" sz="2800"/>
              <a:t> </a:t>
            </a:r>
            <a:br>
              <a:rPr lang="en-US" sz="280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64</a:t>
            </a:fld>
            <a:endParaRPr lang="en-US"/>
          </a:p>
        </p:txBody>
      </p:sp>
    </p:spTree>
    <p:extLst>
      <p:ext uri="{BB962C8B-B14F-4D97-AF65-F5344CB8AC3E}">
        <p14:creationId xmlns:p14="http://schemas.microsoft.com/office/powerpoint/2010/main" val="4028111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000000"/>
                </a:solidFill>
                <a:effectLst/>
                <a:latin typeface="LinLibertineTB"/>
              </a:rPr>
              <a:t>and the performance for a prompt is shown only for prompts that contain the given shot-letter.</a:t>
            </a:r>
            <a:r>
              <a:rPr lang="en-US" sz="1800" dirty="0"/>
              <a:t> </a:t>
            </a:r>
            <a:br>
              <a:rPr lang="en-US" sz="1800" dirty="0"/>
            </a:br>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0" i="0" dirty="0">
                <a:solidFill>
                  <a:srgbClr val="000000"/>
                </a:solidFill>
                <a:effectLst/>
                <a:latin typeface="LinLibertineT"/>
              </a:rPr>
              <a:t>In the one-shot setting, the</a:t>
            </a:r>
            <a:br>
              <a:rPr lang="en-US" sz="1800" b="0" i="0" dirty="0">
                <a:solidFill>
                  <a:srgbClr val="000000"/>
                </a:solidFill>
                <a:effectLst/>
                <a:latin typeface="LinLibertineT"/>
              </a:rPr>
            </a:br>
            <a:r>
              <a:rPr lang="en-US" sz="1800" b="0" i="0" dirty="0">
                <a:solidFill>
                  <a:srgbClr val="000000"/>
                </a:solidFill>
                <a:effectLst/>
                <a:latin typeface="LinLibertineT"/>
              </a:rPr>
              <a:t>best performing prompts improve up only slightly from the </a:t>
            </a:r>
            <a:r>
              <a:rPr lang="en-US" sz="1800" b="0" i="0" dirty="0" err="1">
                <a:solidFill>
                  <a:srgbClr val="000000"/>
                </a:solidFill>
                <a:effectLst/>
                <a:latin typeface="LinLibertineT"/>
              </a:rPr>
              <a:t>zeroshot</a:t>
            </a:r>
            <a:r>
              <a:rPr lang="en-US" sz="1800" b="0" i="0" dirty="0">
                <a:solidFill>
                  <a:srgbClr val="000000"/>
                </a:solidFill>
                <a:effectLst/>
                <a:latin typeface="LinLibertineT"/>
              </a:rPr>
              <a:t> </a:t>
            </a:r>
          </a:p>
          <a:p>
            <a:r>
              <a:rPr lang="en-US" sz="1800" b="0" i="0" dirty="0">
                <a:solidFill>
                  <a:srgbClr val="000000"/>
                </a:solidFill>
                <a:effectLst/>
                <a:latin typeface="LinLibertineT"/>
              </a:rPr>
              <a:t>Results</a:t>
            </a:r>
          </a:p>
          <a:p>
            <a:endParaRPr lang="en-US" sz="1800" b="0" i="0" dirty="0">
              <a:solidFill>
                <a:srgbClr val="000000"/>
              </a:solidFill>
              <a:effectLst/>
              <a:latin typeface="LinLibertineT"/>
            </a:endParaRPr>
          </a:p>
          <a:p>
            <a:r>
              <a:rPr lang="en-US" sz="1800" b="0" i="0" dirty="0">
                <a:solidFill>
                  <a:srgbClr val="000000"/>
                </a:solidFill>
                <a:effectLst/>
                <a:latin typeface="LinLibertineT"/>
              </a:rPr>
              <a:t>Raw scores remain significantly</a:t>
            </a:r>
            <a:br>
              <a:rPr lang="en-US" sz="1800" b="0" i="0" dirty="0">
                <a:solidFill>
                  <a:srgbClr val="000000"/>
                </a:solidFill>
                <a:effectLst/>
                <a:latin typeface="LinLibertineT"/>
              </a:rPr>
            </a:br>
            <a:r>
              <a:rPr lang="en-US" sz="1800" b="0" i="0" dirty="0">
                <a:solidFill>
                  <a:srgbClr val="000000"/>
                </a:solidFill>
                <a:effectLst/>
                <a:latin typeface="LinLibertineT"/>
              </a:rPr>
              <a:t>below the scores seen for the best original prompts. However the</a:t>
            </a:r>
            <a:br>
              <a:rPr lang="en-US" sz="1800" b="0" i="0" dirty="0">
                <a:solidFill>
                  <a:srgbClr val="000000"/>
                </a:solidFill>
                <a:effectLst/>
                <a:latin typeface="LinLibertineT"/>
              </a:rPr>
            </a:br>
            <a:r>
              <a:rPr lang="en-US" sz="1800" b="0" i="0" dirty="0">
                <a:solidFill>
                  <a:srgbClr val="000000"/>
                </a:solidFill>
                <a:effectLst/>
                <a:latin typeface="LinLibertineT"/>
              </a:rPr>
              <a:t>performance of some individual prompts does improve significantly</a:t>
            </a:r>
            <a:br>
              <a:rPr lang="en-US" sz="1800" b="0" i="0" dirty="0">
                <a:solidFill>
                  <a:srgbClr val="000000"/>
                </a:solidFill>
                <a:effectLst/>
                <a:latin typeface="LinLibertineT"/>
              </a:rPr>
            </a:br>
            <a:r>
              <a:rPr lang="en-US" sz="1800" b="0" i="0" dirty="0">
                <a:solidFill>
                  <a:srgbClr val="000000"/>
                </a:solidFill>
                <a:effectLst/>
                <a:latin typeface="LinLibertineT"/>
              </a:rPr>
              <a:t>from the zero-shot setting. </a:t>
            </a:r>
          </a:p>
          <a:p>
            <a:endParaRPr lang="en-US" sz="1800" b="0" i="0" dirty="0">
              <a:solidFill>
                <a:srgbClr val="000000"/>
              </a:solidFill>
              <a:effectLst/>
              <a:latin typeface="LinLibertineT"/>
            </a:endParaRPr>
          </a:p>
          <a:p>
            <a:r>
              <a:rPr lang="en-US" sz="1800" b="0" i="0" dirty="0">
                <a:solidFill>
                  <a:srgbClr val="000000"/>
                </a:solidFill>
                <a:effectLst/>
                <a:latin typeface="LinLibertineT"/>
              </a:rPr>
              <a:t>For example, the single highest</a:t>
            </a:r>
            <a:br>
              <a:rPr lang="en-US" sz="1800" b="0" i="0" dirty="0">
                <a:solidFill>
                  <a:srgbClr val="000000"/>
                </a:solidFill>
                <a:effectLst/>
                <a:latin typeface="LinLibertineT"/>
              </a:rPr>
            </a:br>
            <a:r>
              <a:rPr lang="en-US" sz="1800" b="0" i="0" dirty="0">
                <a:solidFill>
                  <a:srgbClr val="000000"/>
                </a:solidFill>
                <a:effectLst/>
                <a:latin typeface="LinLibertineT"/>
              </a:rPr>
              <a:t>performing 1-shot prompt is ‘</a:t>
            </a:r>
            <a:r>
              <a:rPr lang="en-US" sz="1800" b="0" i="0" dirty="0" err="1">
                <a:solidFill>
                  <a:srgbClr val="000000"/>
                </a:solidFill>
                <a:effectLst/>
                <a:latin typeface="LinLibertineT"/>
              </a:rPr>
              <a:t>hachi</a:t>
            </a:r>
            <a:r>
              <a:rPr lang="en-US" sz="1800" b="0" i="0" dirty="0">
                <a:solidFill>
                  <a:srgbClr val="000000"/>
                </a:solidFill>
                <a:effectLst/>
                <a:latin typeface="LinLibertineT"/>
              </a:rPr>
              <a:t>’ with ‘U’ given as the one shot;</a:t>
            </a:r>
            <a:br>
              <a:rPr lang="en-US" sz="1800" b="0" i="0" dirty="0">
                <a:solidFill>
                  <a:srgbClr val="000000"/>
                </a:solidFill>
                <a:effectLst/>
                <a:latin typeface="LinLibertineT"/>
              </a:rPr>
            </a:br>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also stands out when given ‘T’. But this prompt doesn’t</a:t>
            </a:r>
            <a:br>
              <a:rPr lang="en-US" sz="1800" b="0" i="0" dirty="0">
                <a:solidFill>
                  <a:srgbClr val="000000"/>
                </a:solidFill>
                <a:effectLst/>
                <a:latin typeface="LinLibertineT"/>
              </a:rPr>
            </a:br>
            <a:r>
              <a:rPr lang="en-US" sz="1800" b="0" i="0" dirty="0">
                <a:solidFill>
                  <a:srgbClr val="000000"/>
                </a:solidFill>
                <a:effectLst/>
                <a:latin typeface="LinLibertineT"/>
              </a:rPr>
              <a:t>perform exceptionally for any of the other 1-shot letters.</a:t>
            </a:r>
            <a:br>
              <a:rPr lang="en-US" sz="1800" b="0" i="0" dirty="0">
                <a:solidFill>
                  <a:srgbClr val="000000"/>
                </a:solidFill>
                <a:effectLst/>
                <a:latin typeface="LinLibertineT"/>
              </a:rPr>
            </a:br>
            <a:r>
              <a:rPr lang="en-US" sz="1800" b="0" i="0" dirty="0">
                <a:solidFill>
                  <a:srgbClr val="000000"/>
                </a:solidFill>
                <a:effectLst/>
                <a:latin typeface="LinLibertineT"/>
              </a:rPr>
              <a:t>Overall prompts do not perform as well in the zero-shot or one-shot </a:t>
            </a:r>
          </a:p>
          <a:p>
            <a:r>
              <a:rPr lang="en-US" sz="1800" b="0" i="0" dirty="0">
                <a:solidFill>
                  <a:srgbClr val="000000"/>
                </a:solidFill>
                <a:effectLst/>
                <a:latin typeface="LinLibertineT"/>
              </a:rPr>
              <a:t>setting as they do in the unrestricted competition. </a:t>
            </a:r>
          </a:p>
          <a:p>
            <a:endParaRPr lang="en-US" sz="1800" b="0" i="0" dirty="0">
              <a:solidFill>
                <a:srgbClr val="000000"/>
              </a:solidFill>
              <a:effectLst/>
              <a:latin typeface="LinLibertineT"/>
            </a:endParaRPr>
          </a:p>
          <a:p>
            <a:r>
              <a:rPr lang="en-US" sz="1800" b="0" i="0" dirty="0">
                <a:solidFill>
                  <a:srgbClr val="000000"/>
                </a:solidFill>
                <a:effectLst/>
                <a:latin typeface="LinLibertineT"/>
              </a:rPr>
              <a:t>This result suggests that strong generalization remains an open problem.</a:t>
            </a:r>
            <a:r>
              <a:rPr lang="en-US" sz="2800"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65</a:t>
            </a:fld>
            <a:endParaRPr lang="en-US"/>
          </a:p>
        </p:txBody>
      </p:sp>
    </p:spTree>
    <p:extLst>
      <p:ext uri="{BB962C8B-B14F-4D97-AF65-F5344CB8AC3E}">
        <p14:creationId xmlns:p14="http://schemas.microsoft.com/office/powerpoint/2010/main" val="8822617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66</a:t>
            </a:fld>
            <a:endParaRPr lang="en-US"/>
          </a:p>
        </p:txBody>
      </p:sp>
    </p:spTree>
    <p:extLst>
      <p:ext uri="{BB962C8B-B14F-4D97-AF65-F5344CB8AC3E}">
        <p14:creationId xmlns:p14="http://schemas.microsoft.com/office/powerpoint/2010/main" val="1558066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PCGML: generating new unseen levels, unseen here means aside from the examples in the prompt</a:t>
            </a:r>
          </a:p>
          <a:p>
            <a:endParaRPr lang="en-US" sz="1800" b="0" i="0" dirty="0">
              <a:solidFill>
                <a:srgbClr val="000000"/>
              </a:solidFill>
              <a:effectLst/>
              <a:latin typeface="LinLibertineT"/>
            </a:endParaRPr>
          </a:p>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67</a:t>
            </a:fld>
            <a:endParaRPr lang="en-US"/>
          </a:p>
        </p:txBody>
      </p:sp>
    </p:spTree>
    <p:extLst>
      <p:ext uri="{BB962C8B-B14F-4D97-AF65-F5344CB8AC3E}">
        <p14:creationId xmlns:p14="http://schemas.microsoft.com/office/powerpoint/2010/main" val="40955417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r>
              <a:rPr lang="en-US" sz="1800" b="1" i="0" dirty="0">
                <a:solidFill>
                  <a:srgbClr val="000000"/>
                </a:solidFill>
                <a:effectLst/>
                <a:latin typeface="LinLibertineTB"/>
              </a:rPr>
              <a:t>N-Shot Generalization Results</a:t>
            </a:r>
            <a:r>
              <a:rPr lang="en-US" sz="1800" b="0" i="0" dirty="0">
                <a:solidFill>
                  <a:srgbClr val="000000"/>
                </a:solidFill>
                <a:effectLst/>
                <a:latin typeface="LinLibertineT"/>
              </a:rPr>
              <a:t>: Figure 7 shows how performance varies, </a:t>
            </a:r>
            <a:br>
              <a:rPr lang="en-US" sz="1800" b="0" i="0" dirty="0">
                <a:solidFill>
                  <a:srgbClr val="000000"/>
                </a:solidFill>
                <a:effectLst/>
                <a:latin typeface="LinLibertineT"/>
              </a:rPr>
            </a:br>
            <a:r>
              <a:rPr lang="en-US" sz="1800" b="0" i="0" dirty="0">
                <a:solidFill>
                  <a:srgbClr val="000000"/>
                </a:solidFill>
                <a:effectLst/>
                <a:latin typeface="LinLibertineT"/>
              </a:rPr>
              <a:t>for two starting prompts, when the number of “shots”</a:t>
            </a:r>
            <a:br>
              <a:rPr lang="en-US" sz="1800" b="0" i="0" dirty="0">
                <a:solidFill>
                  <a:srgbClr val="000000"/>
                </a:solidFill>
                <a:effectLst/>
                <a:latin typeface="LinLibertineT"/>
              </a:rPr>
            </a:br>
            <a:r>
              <a:rPr lang="en-US" sz="1800" b="0" i="0" dirty="0">
                <a:solidFill>
                  <a:srgbClr val="000000"/>
                </a:solidFill>
                <a:effectLst/>
                <a:latin typeface="LinLibertineT"/>
              </a:rPr>
              <a:t>in the prompts varies from 0 (no explicit solution examples) to 26</a:t>
            </a:r>
            <a:br>
              <a:rPr lang="en-US" sz="1800" b="0" i="0" dirty="0">
                <a:solidFill>
                  <a:srgbClr val="000000"/>
                </a:solidFill>
                <a:effectLst/>
                <a:latin typeface="LinLibertineT"/>
              </a:rPr>
            </a:br>
            <a:r>
              <a:rPr lang="en-US" sz="1800" b="0" i="0" dirty="0">
                <a:solidFill>
                  <a:srgbClr val="000000"/>
                </a:solidFill>
                <a:effectLst/>
                <a:latin typeface="LinLibertineT"/>
              </a:rPr>
              <a:t>(solution examples for all 26 letters). As expected, there is a general</a:t>
            </a:r>
            <a:br>
              <a:rPr lang="en-US" sz="1800" b="0" i="0" dirty="0">
                <a:solidFill>
                  <a:srgbClr val="000000"/>
                </a:solidFill>
                <a:effectLst/>
                <a:latin typeface="LinLibertineT"/>
              </a:rPr>
            </a:br>
            <a:r>
              <a:rPr lang="en-US" sz="1800" b="0" i="0" dirty="0">
                <a:solidFill>
                  <a:srgbClr val="000000"/>
                </a:solidFill>
                <a:effectLst/>
                <a:latin typeface="LinLibertineT"/>
              </a:rPr>
              <a:t>trend of increasing performance with increasing shots: as additional</a:t>
            </a:r>
            <a:br>
              <a:rPr lang="en-US" sz="1800" b="0" i="0" dirty="0">
                <a:solidFill>
                  <a:srgbClr val="000000"/>
                </a:solidFill>
                <a:effectLst/>
                <a:latin typeface="LinLibertineT"/>
              </a:rPr>
            </a:br>
            <a:r>
              <a:rPr lang="en-US" sz="1800" b="0" i="0" dirty="0">
                <a:solidFill>
                  <a:srgbClr val="000000"/>
                </a:solidFill>
                <a:effectLst/>
                <a:latin typeface="LinLibertineT"/>
              </a:rPr>
              <a:t>explicit solutions are given in the prompt, performance improves.</a:t>
            </a:r>
            <a:br>
              <a:rPr lang="en-US" sz="1800" b="0" i="0" dirty="0">
                <a:solidFill>
                  <a:srgbClr val="000000"/>
                </a:solidFill>
                <a:effectLst/>
                <a:latin typeface="LinLibertineT"/>
              </a:rPr>
            </a:br>
            <a:r>
              <a:rPr lang="en-US" sz="1800" b="0" i="0" dirty="0">
                <a:solidFill>
                  <a:srgbClr val="000000"/>
                </a:solidFill>
                <a:effectLst/>
                <a:latin typeface="LinLibertineT"/>
              </a:rPr>
              <a:t>The relatively linear increases in performance also suggest that not</a:t>
            </a:r>
            <a:br>
              <a:rPr lang="en-US" sz="1800" b="0" i="0" dirty="0">
                <a:solidFill>
                  <a:srgbClr val="000000"/>
                </a:solidFill>
                <a:effectLst/>
                <a:latin typeface="LinLibertineT"/>
              </a:rPr>
            </a:br>
            <a:r>
              <a:rPr lang="en-US" sz="1800" b="0" i="0" dirty="0">
                <a:solidFill>
                  <a:srgbClr val="000000"/>
                </a:solidFill>
                <a:effectLst/>
                <a:latin typeface="LinLibertineT"/>
              </a:rPr>
              <a:t>much generalization is going on: providing twice as many explicit</a:t>
            </a:r>
            <a:br>
              <a:rPr lang="en-US" sz="1800" b="0" i="0" dirty="0">
                <a:solidFill>
                  <a:srgbClr val="000000"/>
                </a:solidFill>
                <a:effectLst/>
                <a:latin typeface="LinLibertineT"/>
              </a:rPr>
            </a:br>
            <a:r>
              <a:rPr lang="en-US" sz="1800" b="0" i="0" dirty="0">
                <a:solidFill>
                  <a:srgbClr val="000000"/>
                </a:solidFill>
                <a:effectLst/>
                <a:latin typeface="LinLibertineT"/>
              </a:rPr>
              <a:t>solutions approximately doubles performance.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68</a:t>
            </a:fld>
            <a:endParaRPr lang="en-US"/>
          </a:p>
        </p:txBody>
      </p:sp>
    </p:spTree>
    <p:extLst>
      <p:ext uri="{BB962C8B-B14F-4D97-AF65-F5344CB8AC3E}">
        <p14:creationId xmlns:p14="http://schemas.microsoft.com/office/powerpoint/2010/main" val="2313753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N=10 means 10 levels generated per letter per prompt, same as the original competition</a:t>
            </a:r>
          </a:p>
        </p:txBody>
      </p:sp>
      <p:sp>
        <p:nvSpPr>
          <p:cNvPr id="4" name="Slide Number Placeholder 3"/>
          <p:cNvSpPr>
            <a:spLocks noGrp="1"/>
          </p:cNvSpPr>
          <p:nvPr>
            <p:ph type="sldNum" sz="quarter" idx="5"/>
          </p:nvPr>
        </p:nvSpPr>
        <p:spPr/>
        <p:txBody>
          <a:bodyPr/>
          <a:lstStyle/>
          <a:p>
            <a:fld id="{74221D1E-7B79-476D-A90A-C92A8E5D0BC2}" type="slidenum">
              <a:rPr lang="en-US" smtClean="0"/>
              <a:t>69</a:t>
            </a:fld>
            <a:endParaRPr lang="en-US"/>
          </a:p>
        </p:txBody>
      </p:sp>
    </p:spTree>
    <p:extLst>
      <p:ext uri="{BB962C8B-B14F-4D97-AF65-F5344CB8AC3E}">
        <p14:creationId xmlns:p14="http://schemas.microsoft.com/office/powerpoint/2010/main" val="15557761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a:p>
            <a:r>
              <a:rPr lang="en-US" dirty="0"/>
              <a:t>Prompt wrangler was missing the three backticks in the original competition.</a:t>
            </a:r>
          </a:p>
          <a:p>
            <a:r>
              <a:rPr lang="en-US" dirty="0"/>
              <a:t>It only generated one level that was supposed to be H but it was an I</a:t>
            </a:r>
          </a:p>
          <a:p>
            <a:r>
              <a:rPr lang="en-US" dirty="0"/>
              <a:t>In the replication, it didn’t happen</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73</a:t>
            </a:fld>
            <a:endParaRPr lang="en-US"/>
          </a:p>
        </p:txBody>
      </p:sp>
    </p:spTree>
    <p:extLst>
      <p:ext uri="{BB962C8B-B14F-4D97-AF65-F5344CB8AC3E}">
        <p14:creationId xmlns:p14="http://schemas.microsoft.com/office/powerpoint/2010/main" val="25664266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r>
              <a:rPr lang="en-US" sz="1800" b="0" i="0" dirty="0">
                <a:solidFill>
                  <a:srgbClr val="000000"/>
                </a:solidFill>
                <a:effectLst/>
                <a:latin typeface="LinLibertineT"/>
              </a:rPr>
              <a:t>while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score</a:t>
            </a:r>
            <a:br>
              <a:rPr lang="en-US" sz="1800" b="0" i="0" dirty="0">
                <a:solidFill>
                  <a:srgbClr val="000000"/>
                </a:solidFill>
                <a:effectLst/>
                <a:latin typeface="LinLibertineT"/>
              </a:rPr>
            </a:br>
            <a:r>
              <a:rPr lang="en-US" sz="1800" b="0" i="0" dirty="0">
                <a:solidFill>
                  <a:srgbClr val="000000"/>
                </a:solidFill>
                <a:effectLst/>
                <a:latin typeface="LinLibertineT"/>
              </a:rPr>
              <a:t>significantly better in the replication results than they did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 Organizer,’ ‘</a:t>
            </a:r>
            <a:r>
              <a:rPr lang="en-US" sz="1800" b="0" i="0" dirty="0" err="1">
                <a:solidFill>
                  <a:srgbClr val="000000"/>
                </a:solidFill>
                <a:effectLst/>
                <a:latin typeface="LinLibertineT"/>
              </a:rPr>
              <a:t>dereventsolve</a:t>
            </a:r>
            <a:r>
              <a:rPr lang="en-US" sz="1800" b="0" i="0" dirty="0">
                <a:solidFill>
                  <a:srgbClr val="000000"/>
                </a:solidFill>
                <a:effectLst/>
                <a:latin typeface="LinLibertineT"/>
              </a:rPr>
              <a:t>,’ ‘Soda,’ and ‘</a:t>
            </a:r>
            <a:r>
              <a:rPr lang="en-US" sz="1800" b="0" i="0" dirty="0" err="1">
                <a:solidFill>
                  <a:srgbClr val="000000"/>
                </a:solidFill>
                <a:effectLst/>
                <a:latin typeface="LinLibertineT"/>
              </a:rPr>
              <a:t>AdrienTeam</a:t>
            </a:r>
            <a:r>
              <a:rPr lang="en-US" sz="1800" b="0" i="0" dirty="0">
                <a:solidFill>
                  <a:srgbClr val="000000"/>
                </a:solidFill>
                <a:effectLst/>
                <a:latin typeface="LinLibertineT"/>
              </a:rPr>
              <a:t>’ score more proportionately.</a:t>
            </a:r>
            <a:r>
              <a:rPr lang="en-US" sz="2800" dirty="0"/>
              <a:t> </a:t>
            </a:r>
            <a:br>
              <a:rPr lang="en-US" sz="2800"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74</a:t>
            </a:fld>
            <a:endParaRPr lang="en-US"/>
          </a:p>
        </p:txBody>
      </p:sp>
    </p:spTree>
    <p:extLst>
      <p:ext uri="{BB962C8B-B14F-4D97-AF65-F5344CB8AC3E}">
        <p14:creationId xmlns:p14="http://schemas.microsoft.com/office/powerpoint/2010/main" val="297909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C2FC-0A97-E053-F5D3-D2328BB541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FA772-34EC-05BC-50B7-BA9027E0FF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06D4A-0E49-F8DA-4D28-3E7022E4EBE5}"/>
              </a:ext>
            </a:extLst>
          </p:cNvPr>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(Chess as well! </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Wollensky</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171450" indent="-171450">
              <a:buFont typeface="Arial" panose="020B0604020202020204" pitchFamily="34" charset="0"/>
              <a:buChar char="•"/>
            </a:pPr>
            <a:r>
              <a:rPr lang="en-US" dirty="0">
                <a:hlinkClick r:id="rId3"/>
              </a:rPr>
              <a:t>OpenAI announces GPT-4, says beats 90% of humans on SAT</a:t>
            </a:r>
            <a:endParaRPr lang="en-US" dirty="0"/>
          </a:p>
          <a:p>
            <a:pPr marL="171450" indent="-171450">
              <a:buFont typeface="Arial" panose="020B0604020202020204" pitchFamily="34" charset="0"/>
              <a:buChar char="•"/>
            </a:pPr>
            <a:r>
              <a:rPr lang="en-US" dirty="0"/>
              <a:t>Medical Tests: </a:t>
            </a:r>
            <a:r>
              <a:rPr lang="en-US" dirty="0">
                <a:hlinkClick r:id="rId4"/>
              </a:rPr>
              <a:t>Performance of ChatGPT on USMLE: Potential for AI-Assisted Medical Education Using Large Language Models | </a:t>
            </a:r>
            <a:r>
              <a:rPr lang="en-US" dirty="0" err="1">
                <a:hlinkClick r:id="rId4"/>
              </a:rPr>
              <a:t>medRxiv</a:t>
            </a:r>
            <a:endParaRPr lang="en-US" dirty="0"/>
          </a:p>
          <a:p>
            <a:pPr marL="171450" indent="-171450">
              <a:buFont typeface="Arial" panose="020B0604020202020204" pitchFamily="34" charset="0"/>
              <a:buChar char="•"/>
            </a:pPr>
            <a:r>
              <a:rPr lang="en-US" dirty="0"/>
              <a:t>GPT-4 Technical Report, OpenAI 2024</a:t>
            </a:r>
          </a:p>
          <a:p>
            <a:pPr marL="171450" indent="-171450">
              <a:buFont typeface="Arial" panose="020B0604020202020204" pitchFamily="34" charset="0"/>
              <a:buChar char="•"/>
            </a:pPr>
            <a:r>
              <a:rPr lang="en-US" dirty="0">
                <a:hlinkClick r:id="rId5"/>
              </a:rPr>
              <a:t>ChatGPT has an IQ of 83, yet it’s coming for our jobs. What does that say about the work we do?</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11F97A06-4535-25F5-E34D-FE1AC1856A9C}"/>
              </a:ext>
            </a:extLst>
          </p:cNvPr>
          <p:cNvSpPr>
            <a:spLocks noGrp="1"/>
          </p:cNvSpPr>
          <p:nvPr>
            <p:ph type="sldNum" sz="quarter" idx="5"/>
          </p:nvPr>
        </p:nvSpPr>
        <p:spPr/>
        <p:txBody>
          <a:bodyPr/>
          <a:lstStyle/>
          <a:p>
            <a:fld id="{DD31ED9C-F0FD-4DEB-8487-FD856231ACDF}" type="slidenum">
              <a:rPr lang="en-US" smtClean="0"/>
              <a:t>6</a:t>
            </a:fld>
            <a:endParaRPr lang="en-US"/>
          </a:p>
        </p:txBody>
      </p:sp>
    </p:spTree>
    <p:extLst>
      <p:ext uri="{BB962C8B-B14F-4D97-AF65-F5344CB8AC3E}">
        <p14:creationId xmlns:p14="http://schemas.microsoft.com/office/powerpoint/2010/main" val="17953258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Figure caption: 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LinLibertineT"/>
              </a:rPr>
              <a:t>Figure 5a shows the distribution</a:t>
            </a:r>
            <a:br>
              <a:rPr lang="en-US" sz="1800" b="0" i="0" dirty="0">
                <a:solidFill>
                  <a:srgbClr val="000000"/>
                </a:solidFill>
                <a:effectLst/>
                <a:latin typeface="LinLibertineT"/>
              </a:rPr>
            </a:br>
            <a:r>
              <a:rPr lang="en-US" sz="1800" b="0" i="0" dirty="0">
                <a:solidFill>
                  <a:srgbClr val="000000"/>
                </a:solidFill>
                <a:effectLst/>
                <a:latin typeface="LinLibertineT"/>
              </a:rPr>
              <a:t>of scores for the replication results and the competition results</a:t>
            </a:r>
            <a:br>
              <a:rPr lang="en-US" sz="1800" b="0" i="0" dirty="0">
                <a:solidFill>
                  <a:srgbClr val="000000"/>
                </a:solidFill>
                <a:effectLst/>
                <a:latin typeface="LinLibertineT"/>
              </a:rPr>
            </a:br>
            <a:r>
              <a:rPr lang="en-US" sz="1800" b="0" i="0" dirty="0">
                <a:solidFill>
                  <a:srgbClr val="000000"/>
                </a:solidFill>
                <a:effectLst/>
                <a:latin typeface="LinLibertineT"/>
              </a:rPr>
              <a:t>that includes the scores for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These</a:t>
            </a:r>
            <a:br>
              <a:rPr lang="en-US" sz="1800" b="0" i="0" dirty="0">
                <a:solidFill>
                  <a:srgbClr val="000000"/>
                </a:solidFill>
                <a:effectLst/>
                <a:latin typeface="LinLibertineT"/>
              </a:rPr>
            </a:br>
            <a:r>
              <a:rPr lang="en-US" sz="1800" b="0" i="0" dirty="0">
                <a:solidFill>
                  <a:srgbClr val="000000"/>
                </a:solidFill>
                <a:effectLst/>
                <a:latin typeface="LinLibertineT"/>
              </a:rPr>
              <a:t>replication results have higher interquartile ranges (IQRs) of 6.76</a:t>
            </a:r>
            <a:br>
              <a:rPr lang="en-US" sz="1800" b="0" i="0" dirty="0">
                <a:solidFill>
                  <a:srgbClr val="000000"/>
                </a:solidFill>
                <a:effectLst/>
                <a:latin typeface="LinLibertineT"/>
              </a:rPr>
            </a:br>
            <a:r>
              <a:rPr lang="en-US" sz="1800" b="0" i="0" dirty="0">
                <a:solidFill>
                  <a:srgbClr val="000000"/>
                </a:solidFill>
                <a:effectLst/>
                <a:latin typeface="LinLibertineT"/>
              </a:rPr>
              <a:t>and 6.88 than that of the competition results with an IQR of 2.40.</a:t>
            </a:r>
            <a:br>
              <a:rPr lang="en-US" sz="1800" b="0" i="0" dirty="0">
                <a:solidFill>
                  <a:srgbClr val="000000"/>
                </a:solidFill>
                <a:effectLst/>
                <a:latin typeface="LinLibertineT"/>
              </a:rPr>
            </a:br>
            <a:r>
              <a:rPr lang="en-US" sz="1800" b="0" i="0" dirty="0">
                <a:solidFill>
                  <a:srgbClr val="000000"/>
                </a:solidFill>
                <a:effectLst/>
                <a:latin typeface="LinLibertineT"/>
              </a:rPr>
              <a:t>Removing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from the three distributions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LinLibertineT"/>
              </a:rPr>
              <a:t> in Figure 5b shows IQRs for the replication results (i.e.,</a:t>
            </a:r>
            <a:br>
              <a:rPr lang="en-US" sz="1800" b="0" i="0" dirty="0">
                <a:solidFill>
                  <a:srgbClr val="000000"/>
                </a:solidFill>
                <a:effectLst/>
                <a:latin typeface="LinLibertineT"/>
              </a:rPr>
            </a:br>
            <a:r>
              <a:rPr lang="en-US" sz="1800" b="0" i="0" dirty="0">
                <a:solidFill>
                  <a:srgbClr val="000000"/>
                </a:solidFill>
                <a:effectLst/>
                <a:latin typeface="LinLibertineT"/>
              </a:rPr>
              <a:t>1.93 and 2.14 for </a:t>
            </a:r>
            <a:r>
              <a:rPr lang="en-US" sz="1800" b="0" i="1" dirty="0">
                <a:solidFill>
                  <a:srgbClr val="000000"/>
                </a:solidFill>
                <a:effectLst/>
                <a:latin typeface="LibertineMathMI"/>
              </a:rPr>
              <a:t>𝑛 </a:t>
            </a:r>
            <a:r>
              <a:rPr lang="en-US" sz="1800" b="0" i="0" dirty="0">
                <a:solidFill>
                  <a:srgbClr val="000000"/>
                </a:solidFill>
                <a:effectLst/>
                <a:latin typeface="txmiaX"/>
              </a:rPr>
              <a:t>= </a:t>
            </a:r>
            <a:r>
              <a:rPr lang="en-US" sz="1800" b="0" i="0" dirty="0">
                <a:solidFill>
                  <a:srgbClr val="000000"/>
                </a:solidFill>
                <a:effectLst/>
                <a:latin typeface="LinLibertineT"/>
              </a:rPr>
              <a:t>10 and </a:t>
            </a:r>
            <a:r>
              <a:rPr lang="en-US" sz="1800" b="0" i="1" dirty="0">
                <a:solidFill>
                  <a:srgbClr val="000000"/>
                </a:solidFill>
                <a:effectLst/>
                <a:latin typeface="LibertineMathMI"/>
              </a:rPr>
              <a:t>𝑛 </a:t>
            </a:r>
            <a:r>
              <a:rPr lang="en-US" sz="1800" b="0" i="0" dirty="0">
                <a:solidFill>
                  <a:srgbClr val="000000"/>
                </a:solidFill>
                <a:effectLst/>
                <a:latin typeface="txmiaX"/>
              </a:rPr>
              <a:t>= </a:t>
            </a:r>
            <a:r>
              <a:rPr lang="en-US" sz="1800" b="0" i="0" dirty="0">
                <a:solidFill>
                  <a:srgbClr val="000000"/>
                </a:solidFill>
                <a:effectLst/>
                <a:latin typeface="LinLibertineT"/>
              </a:rPr>
              <a:t>100) much closer to the IQR of</a:t>
            </a:r>
            <a:br>
              <a:rPr lang="en-US" sz="1800" b="0" i="0" dirty="0">
                <a:solidFill>
                  <a:srgbClr val="000000"/>
                </a:solidFill>
                <a:effectLst/>
                <a:latin typeface="LinLibertineT"/>
              </a:rPr>
            </a:br>
            <a:r>
              <a:rPr lang="en-US" sz="1800" b="0" i="0" dirty="0">
                <a:solidFill>
                  <a:srgbClr val="000000"/>
                </a:solidFill>
                <a:effectLst/>
                <a:latin typeface="LinLibertineT"/>
              </a:rPr>
              <a:t>the competition, 2.83. These data suggest that the improvement</a:t>
            </a:r>
            <a:br>
              <a:rPr lang="en-US" sz="1800" b="0" i="0" dirty="0">
                <a:solidFill>
                  <a:srgbClr val="000000"/>
                </a:solidFill>
                <a:effectLst/>
                <a:latin typeface="LinLibertineT"/>
              </a:rPr>
            </a:br>
            <a:r>
              <a:rPr lang="en-US" sz="1800" b="0" i="0" dirty="0">
                <a:solidFill>
                  <a:srgbClr val="000000"/>
                </a:solidFill>
                <a:effectLst/>
                <a:latin typeface="LinLibertineT"/>
              </a:rPr>
              <a:t>of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and ‘</a:t>
            </a:r>
            <a:r>
              <a:rPr lang="en-US" sz="1800" b="0" i="0" dirty="0" err="1">
                <a:solidFill>
                  <a:srgbClr val="000000"/>
                </a:solidFill>
                <a:effectLst/>
                <a:latin typeface="LinLibertineT"/>
              </a:rPr>
              <a:t>hachi</a:t>
            </a:r>
            <a:r>
              <a:rPr lang="en-US" sz="1800" b="0" i="0" dirty="0">
                <a:solidFill>
                  <a:srgbClr val="000000"/>
                </a:solidFill>
                <a:effectLst/>
                <a:latin typeface="LinLibertineT"/>
              </a:rPr>
              <a:t>’ is largely responsible for the</a:t>
            </a:r>
            <a:br>
              <a:rPr lang="en-US" sz="1800" b="0" i="0" dirty="0">
                <a:solidFill>
                  <a:srgbClr val="000000"/>
                </a:solidFill>
                <a:effectLst/>
                <a:latin typeface="LinLibertineT"/>
              </a:rPr>
            </a:br>
            <a:r>
              <a:rPr lang="en-US" sz="1800" b="0" i="0" dirty="0">
                <a:solidFill>
                  <a:srgbClr val="000000"/>
                </a:solidFill>
                <a:effectLst/>
                <a:latin typeface="LinLibertineT"/>
              </a:rPr>
              <a:t>increased IQR in Figure 5a.</a:t>
            </a:r>
            <a:r>
              <a:rPr lang="en-US" dirty="0"/>
              <a:t> </a:t>
            </a:r>
            <a:br>
              <a:rPr lang="en-US" dirty="0"/>
            </a:br>
            <a:endParaRPr lang="en-US" sz="1200" dirty="0">
              <a:latin typeface="Bahnschrift SemiBold Condensed"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75</a:t>
            </a:fld>
            <a:endParaRPr lang="en-US"/>
          </a:p>
        </p:txBody>
      </p:sp>
    </p:spTree>
    <p:extLst>
      <p:ext uri="{BB962C8B-B14F-4D97-AF65-F5344CB8AC3E}">
        <p14:creationId xmlns:p14="http://schemas.microsoft.com/office/powerpoint/2010/main" val="34909768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Prompt by hope!</a:t>
            </a:r>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76</a:t>
            </a:fld>
            <a:endParaRPr lang="en-US"/>
          </a:p>
        </p:txBody>
      </p:sp>
    </p:spTree>
    <p:extLst>
      <p:ext uri="{BB962C8B-B14F-4D97-AF65-F5344CB8AC3E}">
        <p14:creationId xmlns:p14="http://schemas.microsoft.com/office/powerpoint/2010/main" val="12491564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77</a:t>
            </a:fld>
            <a:endParaRPr lang="en-US"/>
          </a:p>
        </p:txBody>
      </p:sp>
    </p:spTree>
    <p:extLst>
      <p:ext uri="{BB962C8B-B14F-4D97-AF65-F5344CB8AC3E}">
        <p14:creationId xmlns:p14="http://schemas.microsoft.com/office/powerpoint/2010/main" val="538306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Prompt by Soda</a:t>
            </a:r>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78</a:t>
            </a:fld>
            <a:endParaRPr lang="en-US"/>
          </a:p>
        </p:txBody>
      </p:sp>
    </p:spTree>
    <p:extLst>
      <p:ext uri="{BB962C8B-B14F-4D97-AF65-F5344CB8AC3E}">
        <p14:creationId xmlns:p14="http://schemas.microsoft.com/office/powerpoint/2010/main" val="3904013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hlinkClick r:id="rId3"/>
              </a:rPr>
              <a:t>Generated Knowledge Prompting | Prompt Engineering Guide (promptingguide.ai)</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Prompt by soda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Participants were allowed just one prompt, most of these techniques require several back and forth to </a:t>
            </a:r>
          </a:p>
          <a:p>
            <a:pPr marL="0" indent="0">
              <a:buFont typeface="Arial" panose="020B0604020202020204" pitchFamily="34" charset="0"/>
              <a:buNone/>
            </a:pPr>
            <a:r>
              <a:rPr lang="en-US" dirty="0"/>
              <a:t>Work out effectively, something to bear in mind  </a:t>
            </a:r>
          </a:p>
        </p:txBody>
      </p:sp>
      <p:sp>
        <p:nvSpPr>
          <p:cNvPr id="4" name="Slide Number Placeholder 3"/>
          <p:cNvSpPr>
            <a:spLocks noGrp="1"/>
          </p:cNvSpPr>
          <p:nvPr>
            <p:ph type="sldNum" sz="quarter" idx="5"/>
          </p:nvPr>
        </p:nvSpPr>
        <p:spPr/>
        <p:txBody>
          <a:bodyPr/>
          <a:lstStyle/>
          <a:p>
            <a:fld id="{74221D1E-7B79-476D-A90A-C92A8E5D0BC2}" type="slidenum">
              <a:rPr lang="en-US" smtClean="0"/>
              <a:t>79</a:t>
            </a:fld>
            <a:endParaRPr lang="en-US"/>
          </a:p>
        </p:txBody>
      </p:sp>
    </p:spTree>
    <p:extLst>
      <p:ext uri="{BB962C8B-B14F-4D97-AF65-F5344CB8AC3E}">
        <p14:creationId xmlns:p14="http://schemas.microsoft.com/office/powerpoint/2010/main" val="16722132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80</a:t>
            </a:fld>
            <a:endParaRPr lang="en-US"/>
          </a:p>
        </p:txBody>
      </p:sp>
    </p:spTree>
    <p:extLst>
      <p:ext uri="{BB962C8B-B14F-4D97-AF65-F5344CB8AC3E}">
        <p14:creationId xmlns:p14="http://schemas.microsoft.com/office/powerpoint/2010/main" val="33888679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81</a:t>
            </a:fld>
            <a:endParaRPr lang="en-US"/>
          </a:p>
        </p:txBody>
      </p:sp>
    </p:spTree>
    <p:extLst>
      <p:ext uri="{BB962C8B-B14F-4D97-AF65-F5344CB8AC3E}">
        <p14:creationId xmlns:p14="http://schemas.microsoft.com/office/powerpoint/2010/main" val="39386716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82</a:t>
            </a:fld>
            <a:endParaRPr lang="en-US"/>
          </a:p>
        </p:txBody>
      </p:sp>
    </p:spTree>
    <p:extLst>
      <p:ext uri="{BB962C8B-B14F-4D97-AF65-F5344CB8AC3E}">
        <p14:creationId xmlns:p14="http://schemas.microsoft.com/office/powerpoint/2010/main" val="1555626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8779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4470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AA3F6-5827-413F-6AE2-61742B13B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6421B-2C9A-90DA-6A1C-7B8BC420D2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49DC1-0E18-4176-FF64-862FD4974E7E}"/>
              </a:ext>
            </a:extLst>
          </p:cNvPr>
          <p:cNvSpPr>
            <a:spLocks noGrp="1"/>
          </p:cNvSpPr>
          <p:nvPr>
            <p:ph type="body" idx="1"/>
          </p:nvPr>
        </p:nvSpPr>
        <p:spPr/>
        <p:txBody>
          <a:bodyPr/>
          <a:lstStyle/>
          <a:p>
            <a:pPr marL="171450" indent="-171450">
              <a:buFont typeface="Arial" panose="020B0604020202020204" pitchFamily="34" charset="0"/>
              <a:buChar char="•"/>
            </a:pPr>
            <a:r>
              <a:rPr lang="en-US" dirty="0">
                <a:hlinkClick r:id="rId3"/>
              </a:rPr>
              <a:t>ChatGPT has an IQ of 83, yet it’s coming for our jobs. What does that say about the work we do?</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DE668F34-28D7-8D1A-16A0-2AB394868CEF}"/>
              </a:ext>
            </a:extLst>
          </p:cNvPr>
          <p:cNvSpPr>
            <a:spLocks noGrp="1"/>
          </p:cNvSpPr>
          <p:nvPr>
            <p:ph type="sldNum" sz="quarter" idx="5"/>
          </p:nvPr>
        </p:nvSpPr>
        <p:spPr/>
        <p:txBody>
          <a:bodyPr/>
          <a:lstStyle/>
          <a:p>
            <a:fld id="{DD31ED9C-F0FD-4DEB-8487-FD856231ACDF}" type="slidenum">
              <a:rPr lang="en-US" smtClean="0"/>
              <a:t>7</a:t>
            </a:fld>
            <a:endParaRPr lang="en-US"/>
          </a:p>
        </p:txBody>
      </p:sp>
    </p:spTree>
    <p:extLst>
      <p:ext uri="{BB962C8B-B14F-4D97-AF65-F5344CB8AC3E}">
        <p14:creationId xmlns:p14="http://schemas.microsoft.com/office/powerpoint/2010/main" val="39590107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1D4F9-344E-9FA1-75C3-68E4CA960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F1E028-8B00-42EB-D1DB-D59794FD5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B0FA36-E291-0565-22C0-E0B315F5C262}"/>
              </a:ext>
            </a:extLst>
          </p:cNvPr>
          <p:cNvSpPr>
            <a:spLocks noGrp="1"/>
          </p:cNvSpPr>
          <p:nvPr>
            <p:ph type="body" idx="1"/>
          </p:nvPr>
        </p:nvSpPr>
        <p:spPr/>
        <p:txBody>
          <a:bodyPr/>
          <a:lstStyle/>
          <a:p>
            <a:r>
              <a:rPr lang="en-US" dirty="0"/>
              <a:t>But we didn’t really investigate the “Temperature” in the paper or the experiments, we just confirmed that it stayed the same in all of the experiments.</a:t>
            </a:r>
          </a:p>
        </p:txBody>
      </p:sp>
      <p:sp>
        <p:nvSpPr>
          <p:cNvPr id="4" name="Slide Number Placeholder 3">
            <a:extLst>
              <a:ext uri="{FF2B5EF4-FFF2-40B4-BE49-F238E27FC236}">
                <a16:creationId xmlns:a16="http://schemas.microsoft.com/office/drawing/2014/main" id="{91772019-9DF0-C976-4983-A64BA3EEAE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855485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4142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Results of the experiments suggest that it is possible to design a replicable competition by carefully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 selecting the LLM to query and that in the ChatGPT4PCG competition, ChatGPT-3.5 is memorizing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from the examples provided in prompts rather than generalizing. Redesigning prompt-based PCG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competitions and investigating prompt generalization are both rich areas for future work.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665538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br>
              <a:rPr lang="en-US" sz="1800" b="0" i="0" dirty="0">
                <a:solidFill>
                  <a:srgbClr val="000000"/>
                </a:solidFill>
                <a:effectLst/>
                <a:latin typeface="LinLibertineT"/>
              </a:rPr>
            </a:br>
            <a:r>
              <a:rPr lang="en-US" sz="1800" b="0" i="0" dirty="0">
                <a:solidFill>
                  <a:srgbClr val="000000"/>
                </a:solidFill>
                <a:effectLst/>
                <a:latin typeface="LinLibertineT"/>
              </a:rPr>
              <a:t>queries a public, closed-source LLMs such as ChatGPT: Many things</a:t>
            </a:r>
            <a:br>
              <a:rPr lang="en-US" sz="1800" b="0" i="0" dirty="0">
                <a:solidFill>
                  <a:srgbClr val="000000"/>
                </a:solidFill>
                <a:effectLst/>
                <a:latin typeface="LinLibertineT"/>
              </a:rPr>
            </a:br>
            <a:r>
              <a:rPr lang="en-US" sz="1800" b="0" i="0" dirty="0">
                <a:solidFill>
                  <a:srgbClr val="000000"/>
                </a:solidFill>
                <a:effectLst/>
                <a:latin typeface="LinLibertineT"/>
              </a:rPr>
              <a:t>can change, and it is difficult to isolate variables. </a:t>
            </a:r>
          </a:p>
          <a:p>
            <a:endParaRPr lang="en-US" sz="1800" b="0" i="0" dirty="0">
              <a:solidFill>
                <a:srgbClr val="000000"/>
              </a:solidFill>
              <a:effectLst/>
              <a:latin typeface="LinLibertineT"/>
            </a:endParaRPr>
          </a:p>
          <a:p>
            <a:r>
              <a:rPr lang="en-US" sz="1800" b="0" i="0" dirty="0">
                <a:solidFill>
                  <a:srgbClr val="000000"/>
                </a:solidFill>
                <a:effectLst/>
                <a:latin typeface="LinLibertineT"/>
              </a:rPr>
              <a:t>Our replication</a:t>
            </a:r>
            <a:br>
              <a:rPr lang="en-US" sz="1800" b="0" i="0" dirty="0">
                <a:solidFill>
                  <a:srgbClr val="000000"/>
                </a:solidFill>
                <a:effectLst/>
                <a:latin typeface="LinLibertineT"/>
              </a:rPr>
            </a:br>
            <a:r>
              <a:rPr lang="en-US" sz="1800" b="0" i="0" dirty="0">
                <a:solidFill>
                  <a:srgbClr val="000000"/>
                </a:solidFill>
                <a:effectLst/>
                <a:latin typeface="LinLibertineT"/>
              </a:rPr>
              <a:t>experiments, despite reusing the competition scripts, found much</a:t>
            </a:r>
            <a:br>
              <a:rPr lang="en-US" sz="1800" b="0" i="0" dirty="0">
                <a:solidFill>
                  <a:srgbClr val="000000"/>
                </a:solidFill>
                <a:effectLst/>
                <a:latin typeface="LinLibertineT"/>
              </a:rPr>
            </a:br>
            <a:r>
              <a:rPr lang="en-US" sz="1800" b="0" i="0" dirty="0">
                <a:solidFill>
                  <a:srgbClr val="000000"/>
                </a:solidFill>
                <a:effectLst/>
                <a:latin typeface="LinLibertineT"/>
              </a:rPr>
              <a:t>better performance with two of the fifteen non-disqualified prompts</a:t>
            </a:r>
            <a:br>
              <a:rPr lang="en-US" sz="1800" b="0" i="0" dirty="0">
                <a:solidFill>
                  <a:srgbClr val="000000"/>
                </a:solidFill>
                <a:effectLst/>
                <a:latin typeface="LinLibertineT"/>
              </a:rPr>
            </a:br>
            <a:r>
              <a:rPr lang="en-US" sz="1800" b="0" i="0" dirty="0">
                <a:solidFill>
                  <a:srgbClr val="000000"/>
                </a:solidFill>
                <a:effectLst/>
                <a:latin typeface="LinLibertineT"/>
              </a:rPr>
              <a:t>that were submitted to the first ChatGPT4PCG competition, when</a:t>
            </a:r>
            <a:br>
              <a:rPr lang="en-US" sz="1800" b="0" i="0" dirty="0">
                <a:solidFill>
                  <a:srgbClr val="000000"/>
                </a:solidFill>
                <a:effectLst/>
                <a:latin typeface="LinLibertineT"/>
              </a:rPr>
            </a:br>
            <a:r>
              <a:rPr lang="en-US" sz="1800" b="0" i="0" dirty="0">
                <a:solidFill>
                  <a:srgbClr val="000000"/>
                </a:solidFill>
                <a:effectLst/>
                <a:latin typeface="LinLibertineT"/>
              </a:rPr>
              <a:t>compared to the official results. </a:t>
            </a:r>
          </a:p>
          <a:p>
            <a:endParaRPr lang="en-US" sz="1800" b="0" i="0" dirty="0">
              <a:solidFill>
                <a:srgbClr val="000000"/>
              </a:solidFill>
              <a:effectLst/>
              <a:latin typeface="LinLibertineT"/>
            </a:endParaRPr>
          </a:p>
          <a:p>
            <a:r>
              <a:rPr lang="en-US" sz="1800" b="0" i="0" dirty="0">
                <a:solidFill>
                  <a:srgbClr val="000000"/>
                </a:solidFill>
                <a:effectLst/>
                <a:latin typeface="LinLibertineT"/>
              </a:rPr>
              <a:t>Since one of these prompts was our</a:t>
            </a:r>
            <a:br>
              <a:rPr lang="en-US" sz="1800" b="0" i="0" dirty="0">
                <a:solidFill>
                  <a:srgbClr val="000000"/>
                </a:solidFill>
                <a:effectLst/>
                <a:latin typeface="LinLibertineT"/>
              </a:rPr>
            </a:br>
            <a:r>
              <a:rPr lang="en-US" sz="1800" b="0" i="0" dirty="0">
                <a:solidFill>
                  <a:srgbClr val="000000"/>
                </a:solidFill>
                <a:effectLst/>
                <a:latin typeface="LinLibertineT"/>
              </a:rPr>
              <a:t>submission, we were able to analyze it in more detail and attempt</a:t>
            </a:r>
            <a:br>
              <a:rPr lang="en-US" sz="1800" b="0" i="0" dirty="0">
                <a:solidFill>
                  <a:srgbClr val="000000"/>
                </a:solidFill>
                <a:effectLst/>
                <a:latin typeface="LinLibertineT"/>
              </a:rPr>
            </a:br>
            <a:r>
              <a:rPr lang="en-US" sz="1800" b="0" i="0" dirty="0">
                <a:solidFill>
                  <a:srgbClr val="000000"/>
                </a:solidFill>
                <a:effectLst/>
                <a:latin typeface="LinLibertineT"/>
              </a:rPr>
              <a:t>to understand reasons for the discrepancy. But we were unable</a:t>
            </a:r>
            <a:br>
              <a:rPr lang="en-US" sz="1800" b="0" i="0" dirty="0">
                <a:solidFill>
                  <a:srgbClr val="000000"/>
                </a:solidFill>
                <a:effectLst/>
                <a:latin typeface="LinLibertineT"/>
              </a:rPr>
            </a:br>
            <a:r>
              <a:rPr lang="en-US" sz="1800" b="0" i="0" dirty="0">
                <a:solidFill>
                  <a:srgbClr val="000000"/>
                </a:solidFill>
                <a:effectLst/>
                <a:latin typeface="LinLibertineT"/>
              </a:rPr>
              <a:t>to similarly conclude with any confidence why the other prompt,</a:t>
            </a:r>
            <a:br>
              <a:rPr lang="en-US" sz="1800" b="0" i="0" dirty="0">
                <a:solidFill>
                  <a:srgbClr val="000000"/>
                </a:solidFill>
                <a:effectLst/>
                <a:latin typeface="LinLibertineT"/>
              </a:rPr>
            </a:br>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br>
              <a:rPr lang="en-US" sz="1800" b="0" i="0" dirty="0">
                <a:solidFill>
                  <a:srgbClr val="000000"/>
                </a:solidFill>
                <a:effectLst/>
                <a:latin typeface="LinLibertineT"/>
              </a:rPr>
            </a:br>
            <a:r>
              <a:rPr lang="en-US" sz="1800" b="0" i="0" dirty="0">
                <a:solidFill>
                  <a:srgbClr val="000000"/>
                </a:solidFill>
                <a:effectLst/>
                <a:latin typeface="LinLibertineT"/>
              </a:rPr>
              <a:t>competition. </a:t>
            </a:r>
          </a:p>
          <a:p>
            <a:endParaRPr lang="en-US" sz="1800" b="0" i="0" dirty="0">
              <a:solidFill>
                <a:srgbClr val="000000"/>
              </a:solidFill>
              <a:effectLst/>
              <a:latin typeface="LinLibertineT"/>
            </a:endParaRPr>
          </a:p>
          <a:p>
            <a:r>
              <a:rPr lang="en-US" sz="1800" b="0" i="0" dirty="0">
                <a:solidFill>
                  <a:srgbClr val="000000"/>
                </a:solidFill>
                <a:effectLst/>
                <a:latin typeface="LinLibertineT"/>
              </a:rPr>
              <a:t>Our suggestion is that that researchers using LLMs,</a:t>
            </a:r>
            <a:br>
              <a:rPr lang="en-US" sz="1800" b="0" i="0" dirty="0">
                <a:solidFill>
                  <a:srgbClr val="000000"/>
                </a:solidFill>
                <a:effectLst/>
                <a:latin typeface="LinLibertineT"/>
              </a:rPr>
            </a:br>
            <a:r>
              <a:rPr lang="en-US" sz="1800" b="0" i="0" dirty="0">
                <a:solidFill>
                  <a:srgbClr val="000000"/>
                </a:solidFill>
                <a:effectLst/>
                <a:latin typeface="LinLibertineT"/>
              </a:rPr>
              <a:t>especially closed API-based LLMs, for prompt-based PCG research</a:t>
            </a:r>
            <a:br>
              <a:rPr lang="en-US" sz="1800" b="0" i="0" dirty="0">
                <a:solidFill>
                  <a:srgbClr val="000000"/>
                </a:solidFill>
                <a:effectLst/>
                <a:latin typeface="LinLibertineT"/>
              </a:rPr>
            </a:br>
            <a:r>
              <a:rPr lang="en-US" sz="1800" b="0" i="0" dirty="0">
                <a:solidFill>
                  <a:srgbClr val="000000"/>
                </a:solidFill>
                <a:effectLst/>
                <a:latin typeface="LinLibertineT"/>
              </a:rPr>
              <a:t>may wish to save and document (at least in online supplemental</a:t>
            </a:r>
            <a:br>
              <a:rPr lang="en-US" sz="1800" b="0" i="0" dirty="0">
                <a:solidFill>
                  <a:srgbClr val="000000"/>
                </a:solidFill>
                <a:effectLst/>
                <a:latin typeface="LinLibertineT"/>
              </a:rPr>
            </a:br>
            <a:r>
              <a:rPr lang="en-US" sz="1800" b="0" i="0" dirty="0">
                <a:solidFill>
                  <a:srgbClr val="000000"/>
                </a:solidFill>
                <a:effectLst/>
                <a:latin typeface="LinLibertineT"/>
              </a:rPr>
              <a:t>material) more details of the experiments than has been typical,</a:t>
            </a:r>
            <a:br>
              <a:rPr lang="en-US" sz="1800" b="0" i="0" dirty="0">
                <a:solidFill>
                  <a:srgbClr val="000000"/>
                </a:solidFill>
                <a:effectLst/>
                <a:latin typeface="LinLibertineT"/>
              </a:rPr>
            </a:br>
            <a:r>
              <a:rPr lang="en-US" sz="1800" b="0" i="0" dirty="0">
                <a:solidFill>
                  <a:srgbClr val="000000"/>
                </a:solidFill>
                <a:effectLst/>
                <a:latin typeface="LinLibertineT"/>
              </a:rPr>
              <a:t>perhaps even erring on the side of pedantically hoarding all inputs</a:t>
            </a:r>
            <a:br>
              <a:rPr lang="en-US" sz="1800" b="0" i="0" dirty="0">
                <a:solidFill>
                  <a:srgbClr val="000000"/>
                </a:solidFill>
                <a:effectLst/>
                <a:latin typeface="LinLibertineT"/>
              </a:rPr>
            </a:br>
            <a:r>
              <a:rPr lang="en-US" sz="1800" b="0" i="0" dirty="0">
                <a:solidFill>
                  <a:srgbClr val="000000"/>
                </a:solidFill>
                <a:effectLst/>
                <a:latin typeface="LinLibertineT"/>
              </a:rPr>
              <a:t>and outputs whatsoever. </a:t>
            </a:r>
          </a:p>
          <a:p>
            <a:endParaRPr lang="en-US" sz="1800" b="0" i="0" dirty="0">
              <a:solidFill>
                <a:srgbClr val="000000"/>
              </a:solidFill>
              <a:effectLst/>
              <a:latin typeface="LinLibertineT"/>
            </a:endParaRPr>
          </a:p>
          <a:p>
            <a:r>
              <a:rPr lang="en-US" sz="1800" b="0" i="0" dirty="0">
                <a:solidFill>
                  <a:srgbClr val="000000"/>
                </a:solidFill>
                <a:effectLst/>
                <a:latin typeface="LinLibertineT"/>
              </a:rPr>
              <a:t>For example, if in addition to the prompts,</a:t>
            </a:r>
            <a:br>
              <a:rPr lang="en-US" sz="1800" b="0" i="0" dirty="0">
                <a:solidFill>
                  <a:srgbClr val="000000"/>
                </a:solidFill>
                <a:effectLst/>
                <a:latin typeface="LinLibertineT"/>
              </a:rPr>
            </a:br>
            <a:r>
              <a:rPr lang="en-US" sz="1800" b="0" i="0" dirty="0">
                <a:solidFill>
                  <a:srgbClr val="000000"/>
                </a:solidFill>
                <a:effectLst/>
                <a:latin typeface="LinLibertineT"/>
              </a:rPr>
              <a:t>we had all ChatGPT responses as run at the time of the competition,</a:t>
            </a:r>
            <a:br>
              <a:rPr lang="en-US" sz="1800" b="0" i="0" dirty="0">
                <a:solidFill>
                  <a:srgbClr val="000000"/>
                </a:solidFill>
                <a:effectLst/>
                <a:latin typeface="LinLibertineT"/>
              </a:rPr>
            </a:br>
            <a:r>
              <a:rPr lang="en-US" sz="1800" b="0" i="0" dirty="0">
                <a:solidFill>
                  <a:srgbClr val="000000"/>
                </a:solidFill>
                <a:effectLst/>
                <a:latin typeface="LinLibertineT"/>
              </a:rPr>
              <a:t>we would have been more easily able to compare original responses</a:t>
            </a:r>
            <a:br>
              <a:rPr lang="en-US" sz="1800" b="0" i="0" dirty="0">
                <a:solidFill>
                  <a:srgbClr val="000000"/>
                </a:solidFill>
                <a:effectLst/>
                <a:latin typeface="LinLibertineT"/>
              </a:rPr>
            </a:br>
            <a:r>
              <a:rPr lang="en-US" sz="1800" b="0" i="0" dirty="0">
                <a:solidFill>
                  <a:srgbClr val="000000"/>
                </a:solidFill>
                <a:effectLst/>
                <a:latin typeface="LinLibertineT"/>
              </a:rPr>
              <a:t>to responses in our attempted replication.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83721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Results of the experiments suggest that it is possible to design a replicable competition by carefully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 selecting the LLM to query and that in the ChatGPT4PCG competition, ChatGPT-3.5 is memorizing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from the examples provided in prompts rather than generalizing. Redesigning prompt-based PCG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competitions and investigating prompt generalization are both rich areas for future work.</a:t>
            </a:r>
          </a:p>
          <a:p>
            <a:endParaRPr lang="en-US" dirty="0"/>
          </a:p>
          <a:p>
            <a:endParaRPr lang="en-US" dirty="0"/>
          </a:p>
          <a:p>
            <a:r>
              <a:rPr lang="en-US" sz="1800" b="0" i="0" dirty="0">
                <a:solidFill>
                  <a:srgbClr val="000000"/>
                </a:solidFill>
                <a:effectLst/>
                <a:latin typeface="LinLibertineT"/>
              </a:rPr>
              <a:t>In the generalization experiment, the number of example solutions </a:t>
            </a:r>
          </a:p>
          <a:p>
            <a:r>
              <a:rPr lang="en-US" sz="1800" b="0" i="0" dirty="0">
                <a:solidFill>
                  <a:srgbClr val="000000"/>
                </a:solidFill>
                <a:effectLst/>
                <a:latin typeface="LinLibertineT"/>
              </a:rPr>
              <a:t>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prompt provided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2034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Results of the experiments suggest that it is possible to design a replicable competition by carefully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 selecting the LLM to query and that in the ChatGPT4PCG competition, ChatGPT-3.5 is memorizing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from the examples provided in prompts rather than generalizing. Redesigning prompt-based PCG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competitions and investigating prompt generalization are both rich areas for future work.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46437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122167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614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2570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276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3EA52-6286-0559-C66A-7FC1963FA1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892B8-EF68-2624-4711-9335FF362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7135F8-5F0F-3FE4-D5A9-CFC25024E788}"/>
              </a:ext>
            </a:extLst>
          </p:cNvPr>
          <p:cNvSpPr>
            <a:spLocks noGrp="1"/>
          </p:cNvSpPr>
          <p:nvPr>
            <p:ph type="body" idx="1"/>
          </p:nvPr>
        </p:nvSpPr>
        <p:spPr/>
        <p:txBody>
          <a:bodyPr/>
          <a:lstStyle/>
          <a:p>
            <a:pPr marL="171450" indent="-171450">
              <a:buFont typeface="Arial" panose="020B0604020202020204" pitchFamily="34" charset="0"/>
              <a:buChar char="•"/>
            </a:pPr>
            <a:r>
              <a:rPr lang="en-US" dirty="0">
                <a:hlinkClick r:id="rId3"/>
              </a:rPr>
              <a:t>Is ChatGPT Intelligent? A Scientific Review | by Oren Matar | Towards Data Science</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700CDA0D-B826-BBF8-71BD-766A9A3FC92B}"/>
              </a:ext>
            </a:extLst>
          </p:cNvPr>
          <p:cNvSpPr>
            <a:spLocks noGrp="1"/>
          </p:cNvSpPr>
          <p:nvPr>
            <p:ph type="sldNum" sz="quarter" idx="5"/>
          </p:nvPr>
        </p:nvSpPr>
        <p:spPr/>
        <p:txBody>
          <a:bodyPr/>
          <a:lstStyle/>
          <a:p>
            <a:fld id="{DD31ED9C-F0FD-4DEB-8487-FD856231ACDF}" type="slidenum">
              <a:rPr lang="en-US" smtClean="0"/>
              <a:t>8</a:t>
            </a:fld>
            <a:endParaRPr lang="en-US"/>
          </a:p>
        </p:txBody>
      </p:sp>
    </p:spTree>
    <p:extLst>
      <p:ext uri="{BB962C8B-B14F-4D97-AF65-F5344CB8AC3E}">
        <p14:creationId xmlns:p14="http://schemas.microsoft.com/office/powerpoint/2010/main" val="2542985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21D1E-7B79-476D-A90A-C92A8E5D0BC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1751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10</a:t>
            </a:fld>
            <a:endParaRPr lang="en-US"/>
          </a:p>
        </p:txBody>
      </p:sp>
    </p:spTree>
    <p:extLst>
      <p:ext uri="{BB962C8B-B14F-4D97-AF65-F5344CB8AC3E}">
        <p14:creationId xmlns:p14="http://schemas.microsoft.com/office/powerpoint/2010/main" val="437499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2615-1339-9D6B-7BC9-7A003FCBC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B9AA97-7486-EE55-25A3-2B8BAF7BA7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27FB82-C903-041D-5CD5-ED3D46618FE8}"/>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C4F75E88-927E-5915-3D63-2B5C9EFCF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FA99CE-AF1B-83E8-32B4-0B7545239F04}"/>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143348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2095-AC4B-3ABC-0F1F-CD955286C6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3DCFFC-B430-AC35-A83C-4926940A5A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8A326-A2C7-98A3-23B5-8E254C060771}"/>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F712A71D-1F59-F946-BA7D-3D0624A60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2E7F8-58FE-6F7E-6A65-D8A132E7602D}"/>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196055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0D42-5B1E-8A42-CE91-F31282EB07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70ECD6-757D-1B54-EEB5-FEB8E40B78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42599-9B89-893F-01DF-633B592C298C}"/>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3E4BC8E7-E901-800F-61C7-8F4E2A553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04F44-2D87-4DF6-18E3-7D92C9C9D9FC}"/>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76657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8DA8-58F2-AF12-9F34-3B2CF6F6E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7FC75-6AAC-9074-F410-710953EA87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78CBE-9C85-CF2E-6B5A-74907CCF579F}"/>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E547F53A-3FF6-CB6A-7B97-0FBF13A44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B0592-161A-B640-ACEE-55DB07FF7262}"/>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573037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E32D-3EAE-4334-05CE-8C917560B9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B1B7CD-D809-011A-A817-C01D159B7E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9E1096-EBBA-4422-C10D-DAF73515C414}"/>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7EEC3E56-DBC5-A198-A97C-4F442CADA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86A3D-8646-AA67-10B6-96F8BFC2FB24}"/>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413759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FEB3-106B-3EAD-9C24-41B4F9E9A3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76B13-4F54-F668-CC87-105B980FFE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602ACB-CCD4-F41A-4A9F-22A5114BCA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AFF318-AF03-9AC8-E2B7-8D638869A795}"/>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6" name="Footer Placeholder 5">
            <a:extLst>
              <a:ext uri="{FF2B5EF4-FFF2-40B4-BE49-F238E27FC236}">
                <a16:creationId xmlns:a16="http://schemas.microsoft.com/office/drawing/2014/main" id="{B8BA178E-E36D-77F7-52F4-1BCD25C038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EF7CC-EB27-ED3C-DEDE-A38FF56B6A2B}"/>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49594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66C04-5945-2493-1AAE-65B0B39CCA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F53614-204C-519C-B360-20DFAB9253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BB2C80-1FD8-70D2-F1C7-1C7D2819D5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E28201-7520-807B-A53E-380EA0F150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1B9CF6-10E4-2C4D-70E0-96B59355A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05967C-7B18-F0F2-46B4-978EE67FA280}"/>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8" name="Footer Placeholder 7">
            <a:extLst>
              <a:ext uri="{FF2B5EF4-FFF2-40B4-BE49-F238E27FC236}">
                <a16:creationId xmlns:a16="http://schemas.microsoft.com/office/drawing/2014/main" id="{12DF7D46-0F98-3B5C-4DC6-F897D4580A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FA0C6B-1818-B69A-D566-7721B52E170D}"/>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300144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E024-F1FF-3B19-F862-BA2FD65BFD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CBC0E-1E1C-D89E-AF10-182E98B2D022}"/>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4" name="Footer Placeholder 3">
            <a:extLst>
              <a:ext uri="{FF2B5EF4-FFF2-40B4-BE49-F238E27FC236}">
                <a16:creationId xmlns:a16="http://schemas.microsoft.com/office/drawing/2014/main" id="{932D0F38-32C3-9B96-5B77-BAAA96B294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1993E6-3154-8F53-A0DC-A0CCC128B3F5}"/>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147935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458158-52CC-BDE5-581E-21FF252E705D}"/>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3" name="Footer Placeholder 2">
            <a:extLst>
              <a:ext uri="{FF2B5EF4-FFF2-40B4-BE49-F238E27FC236}">
                <a16:creationId xmlns:a16="http://schemas.microsoft.com/office/drawing/2014/main" id="{785934CE-78CF-4ACC-2DBC-A363606A61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67C49A-F3E5-5D94-7EEB-FC338DB644ED}"/>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527045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8806-90ED-D77D-93C1-FFB8FACFBA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737178-8FBD-2100-52E3-AF8BDFFAF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7A8F26-5DA4-AAAD-85DD-0A1964C2B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AC1E0-B8B4-BAE5-CC6E-B2AF2960788F}"/>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6" name="Footer Placeholder 5">
            <a:extLst>
              <a:ext uri="{FF2B5EF4-FFF2-40B4-BE49-F238E27FC236}">
                <a16:creationId xmlns:a16="http://schemas.microsoft.com/office/drawing/2014/main" id="{88A2D77A-D475-7C99-4706-EEEEBAE78E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E9009-B9ED-5AB6-4A7A-39BBA4D2D01B}"/>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97035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ED044-712D-C879-0DEB-AC1F696EE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BD4A43-D72A-5343-8BB5-6EACD84A9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B4519-0B6D-545A-D884-44A12A8E7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DA361F-B925-E7A6-17FD-1884B1A3DC9A}"/>
              </a:ext>
            </a:extLst>
          </p:cNvPr>
          <p:cNvSpPr>
            <a:spLocks noGrp="1"/>
          </p:cNvSpPr>
          <p:nvPr>
            <p:ph type="dt" sz="half" idx="10"/>
          </p:nvPr>
        </p:nvSpPr>
        <p:spPr/>
        <p:txBody>
          <a:bodyPr/>
          <a:lstStyle/>
          <a:p>
            <a:fld id="{511D72AD-4C03-4DB8-8746-DAA846D468ED}" type="datetimeFigureOut">
              <a:rPr lang="en-US" smtClean="0"/>
              <a:t>11/25/2024</a:t>
            </a:fld>
            <a:endParaRPr lang="en-US"/>
          </a:p>
        </p:txBody>
      </p:sp>
      <p:sp>
        <p:nvSpPr>
          <p:cNvPr id="6" name="Footer Placeholder 5">
            <a:extLst>
              <a:ext uri="{FF2B5EF4-FFF2-40B4-BE49-F238E27FC236}">
                <a16:creationId xmlns:a16="http://schemas.microsoft.com/office/drawing/2014/main" id="{47AA2062-4996-90B8-279E-146DEE4862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6268B1-BFD8-5A72-2551-6AAD3E8733CC}"/>
              </a:ext>
            </a:extLst>
          </p:cNvPr>
          <p:cNvSpPr>
            <a:spLocks noGrp="1"/>
          </p:cNvSpPr>
          <p:nvPr>
            <p:ph type="sldNum" sz="quarter" idx="12"/>
          </p:nvPr>
        </p:nvSpPr>
        <p:spPr/>
        <p:txBody>
          <a:bodyPr/>
          <a:lstStyle/>
          <a:p>
            <a:fld id="{DAD0E79D-3032-4BF0-AD5D-CB5A0D3248F0}" type="slidenum">
              <a:rPr lang="en-US" smtClean="0"/>
              <a:t>‹#›</a:t>
            </a:fld>
            <a:endParaRPr lang="en-US"/>
          </a:p>
        </p:txBody>
      </p:sp>
    </p:spTree>
    <p:extLst>
      <p:ext uri="{BB962C8B-B14F-4D97-AF65-F5344CB8AC3E}">
        <p14:creationId xmlns:p14="http://schemas.microsoft.com/office/powerpoint/2010/main" val="2833101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4A9D7-2C8B-7AA4-889E-B553F8584B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0B2F07-A491-E3AF-B984-255B186F26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0E4B6-CD83-6065-4201-99F7BC7541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1D72AD-4C03-4DB8-8746-DAA846D468ED}" type="datetimeFigureOut">
              <a:rPr lang="en-US" smtClean="0"/>
              <a:t>11/25/2024</a:t>
            </a:fld>
            <a:endParaRPr lang="en-US"/>
          </a:p>
        </p:txBody>
      </p:sp>
      <p:sp>
        <p:nvSpPr>
          <p:cNvPr id="5" name="Footer Placeholder 4">
            <a:extLst>
              <a:ext uri="{FF2B5EF4-FFF2-40B4-BE49-F238E27FC236}">
                <a16:creationId xmlns:a16="http://schemas.microsoft.com/office/drawing/2014/main" id="{C973CBBE-4B82-2EEE-6CE3-5B41817F1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9FAFBAA-58C5-4849-F983-BD5D85ABDC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D0E79D-3032-4BF0-AD5D-CB5A0D3248F0}" type="slidenum">
              <a:rPr lang="en-US" smtClean="0"/>
              <a:t>‹#›</a:t>
            </a:fld>
            <a:endParaRPr lang="en-US"/>
          </a:p>
        </p:txBody>
      </p:sp>
    </p:spTree>
    <p:extLst>
      <p:ext uri="{BB962C8B-B14F-4D97-AF65-F5344CB8AC3E}">
        <p14:creationId xmlns:p14="http://schemas.microsoft.com/office/powerpoint/2010/main" val="1400371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74.png"/></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github.com/gaimes-njit/gaimes-njit.github.io/blob/main/publications/fdg_pcg24/arash_moradi_karkaj/figures/generalization/generalization_figure_nshot.py" TargetMode="External"/><Relationship Id="rId5" Type="http://schemas.openxmlformats.org/officeDocument/2006/relationships/image" Target="../media/image96.png"/><Relationship Id="rId4" Type="http://schemas.openxmlformats.org/officeDocument/2006/relationships/image" Target="../media/image7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shyamsn97/mario-gp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hatgpt.com/share/225d8f40-b5c2-4700-aa37-1777e4a4a4b6"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tiff"/></Relationships>
</file>

<file path=ppt/slides/_rels/slide5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chatgpt4pcg.github.io/2023/tools/classifier" TargetMode="Externa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2.gif"/></Relationships>
</file>

<file path=ppt/slides/_rels/slide82.xml.rels><?xml version="1.0" encoding="UTF-8" standalone="yes"?>
<Relationships xmlns="http://schemas.openxmlformats.org/package/2006/relationships"><Relationship Id="rId8" Type="http://schemas.openxmlformats.org/officeDocument/2006/relationships/image" Target="../media/image72.gif"/><Relationship Id="rId3" Type="http://schemas.openxmlformats.org/officeDocument/2006/relationships/image" Target="../media/image71.png"/><Relationship Id="rId7" Type="http://schemas.openxmlformats.org/officeDocument/2006/relationships/image" Target="../media/image76.gi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5.gif"/><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7.gif"/></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6.png"/><Relationship Id="rId7"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9.gif"/><Relationship Id="rId3" Type="http://schemas.openxmlformats.org/officeDocument/2006/relationships/image" Target="../media/image19.png"/><Relationship Id="rId7" Type="http://schemas.openxmlformats.org/officeDocument/2006/relationships/image" Target="../media/image22.jp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23.png"/><Relationship Id="rId9" Type="http://schemas.openxmlformats.org/officeDocument/2006/relationships/image" Target="../media/image1.png"/></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hyperlink" Target="https://github.com/gaimes-njit/gaimes-njit.github.io" TargetMode="External"/><Relationship Id="rId4" Type="http://schemas.openxmlformats.org/officeDocument/2006/relationships/image" Target="../media/image74.png"/></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47477-CEAC-8A80-E1A6-A7E2C3FE3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51820-9AAD-6839-9861-592A63F6219A}"/>
              </a:ext>
            </a:extLst>
          </p:cNvPr>
          <p:cNvSpPr>
            <a:spLocks noGrp="1"/>
          </p:cNvSpPr>
          <p:nvPr>
            <p:ph type="ctrTitle"/>
          </p:nvPr>
        </p:nvSpPr>
        <p:spPr>
          <a:xfrm>
            <a:off x="1524000" y="3131930"/>
            <a:ext cx="9144000" cy="1426818"/>
          </a:xfrm>
        </p:spPr>
        <p:txBody>
          <a:bodyPr>
            <a:normAutofit/>
          </a:bodyPr>
          <a:lstStyle/>
          <a:p>
            <a:r>
              <a:rPr lang="en-US" sz="7200" b="1" dirty="0"/>
              <a:t>QE Oral Presentation</a:t>
            </a:r>
          </a:p>
        </p:txBody>
      </p:sp>
      <p:sp>
        <p:nvSpPr>
          <p:cNvPr id="3" name="Subtitle 2">
            <a:extLst>
              <a:ext uri="{FF2B5EF4-FFF2-40B4-BE49-F238E27FC236}">
                <a16:creationId xmlns:a16="http://schemas.microsoft.com/office/drawing/2014/main" id="{3BD486FD-6F47-CEEB-3499-47DD00282CF9}"/>
              </a:ext>
            </a:extLst>
          </p:cNvPr>
          <p:cNvSpPr>
            <a:spLocks noGrp="1"/>
          </p:cNvSpPr>
          <p:nvPr>
            <p:ph type="subTitle" idx="1"/>
          </p:nvPr>
        </p:nvSpPr>
        <p:spPr>
          <a:xfrm>
            <a:off x="1524000" y="4679193"/>
            <a:ext cx="9144000" cy="1655762"/>
          </a:xfrm>
        </p:spPr>
        <p:txBody>
          <a:bodyPr/>
          <a:lstStyle/>
          <a:p>
            <a:r>
              <a:rPr lang="en-US" b="1" dirty="0"/>
              <a:t>Tentatively: December 9, 2:30</a:t>
            </a:r>
          </a:p>
        </p:txBody>
      </p:sp>
      <p:pic>
        <p:nvPicPr>
          <p:cNvPr id="4" name="Picture 3">
            <a:extLst>
              <a:ext uri="{FF2B5EF4-FFF2-40B4-BE49-F238E27FC236}">
                <a16:creationId xmlns:a16="http://schemas.microsoft.com/office/drawing/2014/main" id="{9DB619D0-15D4-6CD6-0ECF-6C0DFF982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972" y="1291329"/>
            <a:ext cx="5188055" cy="2137671"/>
          </a:xfrm>
          <a:prstGeom prst="rect">
            <a:avLst/>
          </a:prstGeom>
        </p:spPr>
      </p:pic>
    </p:spTree>
    <p:extLst>
      <p:ext uri="{BB962C8B-B14F-4D97-AF65-F5344CB8AC3E}">
        <p14:creationId xmlns:p14="http://schemas.microsoft.com/office/powerpoint/2010/main" val="2899303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Models are hot.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4" name="Picture 3" descr="A screenshot of a computer screen&#10;&#10;Description automatically generated">
            <a:extLst>
              <a:ext uri="{FF2B5EF4-FFF2-40B4-BE49-F238E27FC236}">
                <a16:creationId xmlns:a16="http://schemas.microsoft.com/office/drawing/2014/main" id="{F0EA15DB-1E69-F04B-C11A-B71E8D7B5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1281090"/>
            <a:ext cx="3619324" cy="46183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888BB02-95FA-A191-69C9-6571930FD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97" y="1453940"/>
            <a:ext cx="4848837" cy="3666849"/>
          </a:xfrm>
          <a:prstGeom prst="rect">
            <a:avLst/>
          </a:prstGeom>
        </p:spPr>
      </p:pic>
      <p:pic>
        <p:nvPicPr>
          <p:cNvPr id="11" name="Picture 10" descr="A robot painting a picture&#10;&#10;Description automatically generated">
            <a:extLst>
              <a:ext uri="{FF2B5EF4-FFF2-40B4-BE49-F238E27FC236}">
                <a16:creationId xmlns:a16="http://schemas.microsoft.com/office/drawing/2014/main" id="{0CD3AD09-33DD-2F6D-FF29-6DBCFF0EC9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8988" y="1021854"/>
            <a:ext cx="4529323" cy="5699621"/>
          </a:xfrm>
          <a:prstGeom prst="rect">
            <a:avLst/>
          </a:prstGeom>
        </p:spPr>
      </p:pic>
      <p:sp>
        <p:nvSpPr>
          <p:cNvPr id="3" name="Slide Number Placeholder 5">
            <a:extLst>
              <a:ext uri="{FF2B5EF4-FFF2-40B4-BE49-F238E27FC236}">
                <a16:creationId xmlns:a16="http://schemas.microsoft.com/office/drawing/2014/main" id="{036DA18E-65D6-8FEB-FF0B-B578B2AA8326}"/>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966AB2-4F89-4073-AF55-1376CFABAA31}" type="slidenum">
              <a:rPr lang="en-US" smtClean="0">
                <a:latin typeface="Bahnschrift SemiBold Condensed" panose="020B0502040204020203" pitchFamily="34" charset="0"/>
              </a:rPr>
              <a:pPr/>
              <a:t>10</a:t>
            </a:fld>
            <a:endParaRPr lang="en-US" dirty="0">
              <a:latin typeface="Bahnschrift SemiBold Condensed" panose="020B0502040204020203" pitchFamily="34" charset="0"/>
            </a:endParaRPr>
          </a:p>
        </p:txBody>
      </p:sp>
      <p:pic>
        <p:nvPicPr>
          <p:cNvPr id="9" name="Picture 8">
            <a:extLst>
              <a:ext uri="{FF2B5EF4-FFF2-40B4-BE49-F238E27FC236}">
                <a16:creationId xmlns:a16="http://schemas.microsoft.com/office/drawing/2014/main" id="{9F5378E8-FD4B-7E00-1934-83C584C47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7443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Competition Score and Rank</a:t>
            </a:r>
          </a:p>
        </p:txBody>
      </p:sp>
      <p:sp>
        <p:nvSpPr>
          <p:cNvPr id="9" name="Title 1">
            <a:extLst>
              <a:ext uri="{FF2B5EF4-FFF2-40B4-BE49-F238E27FC236}">
                <a16:creationId xmlns:a16="http://schemas.microsoft.com/office/drawing/2014/main" id="{BEA3F31E-BF4D-DDDF-694A-372F3F90BE9C}"/>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j-ea"/>
                <a:cs typeface="+mj-cs"/>
              </a:rPr>
              <a:t>ChatGPT4PCG comp. score</a:t>
            </a:r>
          </a:p>
        </p:txBody>
      </p:sp>
      <p:pic>
        <p:nvPicPr>
          <p:cNvPr id="7" name="Picture 6">
            <a:extLst>
              <a:ext uri="{FF2B5EF4-FFF2-40B4-BE49-F238E27FC236}">
                <a16:creationId xmlns:a16="http://schemas.microsoft.com/office/drawing/2014/main" id="{2374B984-2373-CB9F-A306-0D4530A32986}"/>
              </a:ext>
            </a:extLst>
          </p:cNvPr>
          <p:cNvPicPr>
            <a:picLocks noChangeAspect="1"/>
          </p:cNvPicPr>
          <p:nvPr/>
        </p:nvPicPr>
        <p:blipFill>
          <a:blip r:embed="rId5"/>
          <a:stretch>
            <a:fillRect/>
          </a:stretch>
        </p:blipFill>
        <p:spPr>
          <a:xfrm>
            <a:off x="6504500" y="1704338"/>
            <a:ext cx="3782043" cy="4676642"/>
          </a:xfrm>
          <a:prstGeom prst="rect">
            <a:avLst/>
          </a:prstGeom>
        </p:spPr>
      </p:pic>
      <p:pic>
        <p:nvPicPr>
          <p:cNvPr id="12" name="Picture 11">
            <a:extLst>
              <a:ext uri="{FF2B5EF4-FFF2-40B4-BE49-F238E27FC236}">
                <a16:creationId xmlns:a16="http://schemas.microsoft.com/office/drawing/2014/main" id="{1E217FBD-1C4B-BD4A-BE90-97285C5538E7}"/>
              </a:ext>
            </a:extLst>
          </p:cNvPr>
          <p:cNvPicPr>
            <a:picLocks noChangeAspect="1"/>
          </p:cNvPicPr>
          <p:nvPr/>
        </p:nvPicPr>
        <p:blipFill>
          <a:blip r:embed="rId6"/>
          <a:stretch>
            <a:fillRect/>
          </a:stretch>
        </p:blipFill>
        <p:spPr>
          <a:xfrm>
            <a:off x="1832637" y="2087880"/>
            <a:ext cx="3854865" cy="3582670"/>
          </a:xfrm>
          <a:prstGeom prst="rect">
            <a:avLst/>
          </a:prstGeom>
        </p:spPr>
      </p:pic>
    </p:spTree>
    <p:extLst>
      <p:ext uri="{BB962C8B-B14F-4D97-AF65-F5344CB8AC3E}">
        <p14:creationId xmlns:p14="http://schemas.microsoft.com/office/powerpoint/2010/main" val="25686072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Incorporating RAW Score</a:t>
            </a:r>
          </a:p>
        </p:txBody>
      </p:sp>
      <p:sp>
        <p:nvSpPr>
          <p:cNvPr id="9" name="Title 1">
            <a:extLst>
              <a:ext uri="{FF2B5EF4-FFF2-40B4-BE49-F238E27FC236}">
                <a16:creationId xmlns:a16="http://schemas.microsoft.com/office/drawing/2014/main" id="{BEA3F31E-BF4D-DDDF-694A-372F3F90BE9C}"/>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j-ea"/>
                <a:cs typeface="+mj-cs"/>
              </a:rPr>
              <a:t>ChatGPT4PCG comp. score</a:t>
            </a:r>
          </a:p>
        </p:txBody>
      </p:sp>
      <p:pic>
        <p:nvPicPr>
          <p:cNvPr id="11" name="Picture 10">
            <a:extLst>
              <a:ext uri="{FF2B5EF4-FFF2-40B4-BE49-F238E27FC236}">
                <a16:creationId xmlns:a16="http://schemas.microsoft.com/office/drawing/2014/main" id="{514FA65E-6389-0D7F-BAF3-A14DBFA65ECA}"/>
              </a:ext>
            </a:extLst>
          </p:cNvPr>
          <p:cNvPicPr>
            <a:picLocks noChangeAspect="1"/>
          </p:cNvPicPr>
          <p:nvPr/>
        </p:nvPicPr>
        <p:blipFill>
          <a:blip r:embed="rId5"/>
          <a:stretch>
            <a:fillRect/>
          </a:stretch>
        </p:blipFill>
        <p:spPr>
          <a:xfrm>
            <a:off x="1660415" y="1776473"/>
            <a:ext cx="8871170" cy="3643019"/>
          </a:xfrm>
          <a:prstGeom prst="rect">
            <a:avLst/>
          </a:prstGeom>
        </p:spPr>
      </p:pic>
      <p:sp>
        <p:nvSpPr>
          <p:cNvPr id="14" name="TextBox 13">
            <a:extLst>
              <a:ext uri="{FF2B5EF4-FFF2-40B4-BE49-F238E27FC236}">
                <a16:creationId xmlns:a16="http://schemas.microsoft.com/office/drawing/2014/main" id="{E7FEC167-16E2-6D7F-6E4B-A3B3F3739C9F}"/>
              </a:ext>
            </a:extLst>
          </p:cNvPr>
          <p:cNvSpPr txBox="1"/>
          <p:nvPr/>
        </p:nvSpPr>
        <p:spPr>
          <a:xfrm>
            <a:off x="1279973" y="5533792"/>
            <a:ext cx="964078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https://github.com/gaimes-njit/gaimes-njit.github.io/blob/main/publications/fdg_pcg24/arash_moradi_karkaj/figures/generalization/generalization_figure_nshot.py</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237506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6F83-90AA-363D-5CB5-EE26B33D60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F7E500-C157-8E0F-10FB-F63855E5EE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96353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5474-A53A-C4BD-7CE4-68604489A8B0}"/>
              </a:ext>
            </a:extLst>
          </p:cNvPr>
          <p:cNvSpPr>
            <a:spLocks noGrp="1"/>
          </p:cNvSpPr>
          <p:nvPr>
            <p:ph type="ctrTitle"/>
          </p:nvPr>
        </p:nvSpPr>
        <p:spPr/>
        <p:txBody>
          <a:bodyPr/>
          <a:lstStyle/>
          <a:p>
            <a:r>
              <a:rPr lang="en-US" dirty="0"/>
              <a:t>QE Oral Presentation</a:t>
            </a:r>
          </a:p>
        </p:txBody>
      </p:sp>
      <p:sp>
        <p:nvSpPr>
          <p:cNvPr id="3" name="Subtitle 2">
            <a:extLst>
              <a:ext uri="{FF2B5EF4-FFF2-40B4-BE49-F238E27FC236}">
                <a16:creationId xmlns:a16="http://schemas.microsoft.com/office/drawing/2014/main" id="{971FCF44-48CE-B120-AB6A-7D38C924BEB3}"/>
              </a:ext>
            </a:extLst>
          </p:cNvPr>
          <p:cNvSpPr>
            <a:spLocks noGrp="1"/>
          </p:cNvSpPr>
          <p:nvPr>
            <p:ph type="subTitle" idx="1"/>
          </p:nvPr>
        </p:nvSpPr>
        <p:spPr/>
        <p:txBody>
          <a:bodyPr/>
          <a:lstStyle/>
          <a:p>
            <a:r>
              <a:rPr lang="en-US" dirty="0" err="1"/>
              <a:t>Tenatively</a:t>
            </a:r>
            <a:r>
              <a:rPr lang="en-US" dirty="0"/>
              <a:t>: December 9, 2:30</a:t>
            </a:r>
          </a:p>
        </p:txBody>
      </p:sp>
    </p:spTree>
    <p:extLst>
      <p:ext uri="{BB962C8B-B14F-4D97-AF65-F5344CB8AC3E}">
        <p14:creationId xmlns:p14="http://schemas.microsoft.com/office/powerpoint/2010/main" val="18528365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12EB-2768-CFBE-79F3-A40DC920F3CE}"/>
              </a:ext>
            </a:extLst>
          </p:cNvPr>
          <p:cNvSpPr>
            <a:spLocks noGrp="1"/>
          </p:cNvSpPr>
          <p:nvPr>
            <p:ph type="title"/>
          </p:nvPr>
        </p:nvSpPr>
        <p:spPr/>
        <p:txBody>
          <a:bodyPr/>
          <a:lstStyle/>
          <a:p>
            <a:r>
              <a:rPr lang="en-US" dirty="0"/>
              <a:t>LLM</a:t>
            </a:r>
          </a:p>
        </p:txBody>
      </p:sp>
      <p:sp>
        <p:nvSpPr>
          <p:cNvPr id="3" name="Content Placeholder 2">
            <a:extLst>
              <a:ext uri="{FF2B5EF4-FFF2-40B4-BE49-F238E27FC236}">
                <a16:creationId xmlns:a16="http://schemas.microsoft.com/office/drawing/2014/main" id="{379A552F-413C-F325-3FDF-861574848848}"/>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sp>
        <p:nvSpPr>
          <p:cNvPr id="4" name="Content Placeholder 2">
            <a:extLst>
              <a:ext uri="{FF2B5EF4-FFF2-40B4-BE49-F238E27FC236}">
                <a16:creationId xmlns:a16="http://schemas.microsoft.com/office/drawing/2014/main" id="{A1D4C680-1CF4-2440-E270-357DECD680DB}"/>
              </a:ext>
            </a:extLst>
          </p:cNvPr>
          <p:cNvSpPr txBox="1">
            <a:spLocks/>
          </p:cNvSpPr>
          <p:nvPr/>
        </p:nvSpPr>
        <p:spPr>
          <a:xfrm>
            <a:off x="7710055" y="4436918"/>
            <a:ext cx="3723408"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Societal proxies for intelligence</a:t>
            </a:r>
          </a:p>
          <a:p>
            <a:pPr lvl="1"/>
            <a:r>
              <a:rPr lang="en-US" sz="1200" dirty="0"/>
              <a:t>(Chess as well! </a:t>
            </a:r>
            <a:r>
              <a:rPr lang="en-US" sz="1200" dirty="0" err="1"/>
              <a:t>Wollensky</a:t>
            </a:r>
            <a:r>
              <a:rPr lang="en-US" sz="1200" dirty="0"/>
              <a:t>)</a:t>
            </a:r>
          </a:p>
        </p:txBody>
      </p:sp>
    </p:spTree>
    <p:extLst>
      <p:ext uri="{BB962C8B-B14F-4D97-AF65-F5344CB8AC3E}">
        <p14:creationId xmlns:p14="http://schemas.microsoft.com/office/powerpoint/2010/main" val="34674835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CBA8-14C1-1789-6FCE-C0A9DC1EC8B5}"/>
              </a:ext>
            </a:extLst>
          </p:cNvPr>
          <p:cNvSpPr>
            <a:spLocks noGrp="1"/>
          </p:cNvSpPr>
          <p:nvPr>
            <p:ph type="title"/>
          </p:nvPr>
        </p:nvSpPr>
        <p:spPr/>
        <p:txBody>
          <a:bodyPr/>
          <a:lstStyle/>
          <a:p>
            <a:r>
              <a:rPr lang="en-US" dirty="0"/>
              <a:t>Connector-TODO</a:t>
            </a:r>
          </a:p>
        </p:txBody>
      </p:sp>
      <p:sp>
        <p:nvSpPr>
          <p:cNvPr id="3" name="Content Placeholder 2">
            <a:extLst>
              <a:ext uri="{FF2B5EF4-FFF2-40B4-BE49-F238E27FC236}">
                <a16:creationId xmlns:a16="http://schemas.microsoft.com/office/drawing/2014/main" id="{C04377A4-8A3D-DF9B-C13F-9E6AF8AFABBD}"/>
              </a:ext>
            </a:extLst>
          </p:cNvPr>
          <p:cNvSpPr>
            <a:spLocks noGrp="1"/>
          </p:cNvSpPr>
          <p:nvPr>
            <p:ph idx="1"/>
          </p:nvPr>
        </p:nvSpPr>
        <p:spPr/>
        <p:txBody>
          <a:bodyPr/>
          <a:lstStyle/>
          <a:p>
            <a:r>
              <a:rPr lang="en-US" dirty="0"/>
              <a:t>We need to figure out how to clearly state that learning happens over some number of training steps, but LLMs do not even train for a full epoch </a:t>
            </a:r>
          </a:p>
        </p:txBody>
      </p:sp>
    </p:spTree>
    <p:extLst>
      <p:ext uri="{BB962C8B-B14F-4D97-AF65-F5344CB8AC3E}">
        <p14:creationId xmlns:p14="http://schemas.microsoft.com/office/powerpoint/2010/main" val="5069498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FF38-5DB6-4ADE-8897-53B1C850B60B}"/>
              </a:ext>
            </a:extLst>
          </p:cNvPr>
          <p:cNvSpPr>
            <a:spLocks noGrp="1"/>
          </p:cNvSpPr>
          <p:nvPr>
            <p:ph type="title"/>
          </p:nvPr>
        </p:nvSpPr>
        <p:spPr/>
        <p:txBody>
          <a:bodyPr/>
          <a:lstStyle/>
          <a:p>
            <a:r>
              <a:rPr lang="en-US" dirty="0"/>
              <a:t>Interestingly</a:t>
            </a:r>
          </a:p>
        </p:txBody>
      </p:sp>
      <p:sp>
        <p:nvSpPr>
          <p:cNvPr id="3" name="Content Placeholder 2">
            <a:extLst>
              <a:ext uri="{FF2B5EF4-FFF2-40B4-BE49-F238E27FC236}">
                <a16:creationId xmlns:a16="http://schemas.microsoft.com/office/drawing/2014/main" id="{50BDBAF1-1BC4-E7B3-ED8B-7888BB651C7F}"/>
              </a:ext>
            </a:extLst>
          </p:cNvPr>
          <p:cNvSpPr>
            <a:spLocks noGrp="1"/>
          </p:cNvSpPr>
          <p:nvPr>
            <p:ph idx="1"/>
          </p:nvPr>
        </p:nvSpPr>
        <p:spPr/>
        <p:txBody>
          <a:bodyPr/>
          <a:lstStyle/>
          <a:p>
            <a:r>
              <a:rPr lang="en-US" dirty="0"/>
              <a:t>Interestingly: LLMs are ”doing smart people things” without even being trained for a full epoch</a:t>
            </a:r>
          </a:p>
        </p:txBody>
      </p:sp>
      <p:sp>
        <p:nvSpPr>
          <p:cNvPr id="4" name="Content Placeholder 2">
            <a:extLst>
              <a:ext uri="{FF2B5EF4-FFF2-40B4-BE49-F238E27FC236}">
                <a16:creationId xmlns:a16="http://schemas.microsoft.com/office/drawing/2014/main" id="{C5331A2D-C7EB-6D31-57D7-27E004CA1994}"/>
              </a:ext>
            </a:extLst>
          </p:cNvPr>
          <p:cNvSpPr txBox="1">
            <a:spLocks/>
          </p:cNvSpPr>
          <p:nvPr/>
        </p:nvSpPr>
        <p:spPr>
          <a:xfrm>
            <a:off x="7710055" y="4436918"/>
            <a:ext cx="3723408"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I learned this in Sweden, and I was fucking floored. I have a citation of the instance where it was happening, but we need to or I would like to have someone cited saying it is happening in all things</a:t>
            </a:r>
          </a:p>
        </p:txBody>
      </p:sp>
    </p:spTree>
    <p:extLst>
      <p:ext uri="{BB962C8B-B14F-4D97-AF65-F5344CB8AC3E}">
        <p14:creationId xmlns:p14="http://schemas.microsoft.com/office/powerpoint/2010/main" val="12025456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45CC-8BF2-0C57-424C-0EA4B87FAC95}"/>
              </a:ext>
            </a:extLst>
          </p:cNvPr>
          <p:cNvSpPr>
            <a:spLocks noGrp="1"/>
          </p:cNvSpPr>
          <p:nvPr>
            <p:ph type="title"/>
          </p:nvPr>
        </p:nvSpPr>
        <p:spPr/>
        <p:txBody>
          <a:bodyPr/>
          <a:lstStyle/>
          <a:p>
            <a:r>
              <a:rPr lang="en-US" dirty="0"/>
              <a:t>So: Is it a look-up table (database) or is it intelligent?</a:t>
            </a:r>
          </a:p>
        </p:txBody>
      </p:sp>
      <p:sp>
        <p:nvSpPr>
          <p:cNvPr id="3" name="Content Placeholder 2">
            <a:extLst>
              <a:ext uri="{FF2B5EF4-FFF2-40B4-BE49-F238E27FC236}">
                <a16:creationId xmlns:a16="http://schemas.microsoft.com/office/drawing/2014/main" id="{26B80222-1546-656E-434F-7BCD368D54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58494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2985-86B6-4A48-4861-67FF61EAFDEE}"/>
              </a:ext>
            </a:extLst>
          </p:cNvPr>
          <p:cNvSpPr>
            <a:spLocks noGrp="1"/>
          </p:cNvSpPr>
          <p:nvPr>
            <p:ph type="title"/>
          </p:nvPr>
        </p:nvSpPr>
        <p:spPr/>
        <p:txBody>
          <a:bodyPr/>
          <a:lstStyle/>
          <a:p>
            <a:r>
              <a:rPr lang="en-US" dirty="0"/>
              <a:t>(not sure where this goes) Even Passed a Turing Test!</a:t>
            </a:r>
          </a:p>
        </p:txBody>
      </p:sp>
      <p:sp>
        <p:nvSpPr>
          <p:cNvPr id="3" name="Content Placeholder 2">
            <a:extLst>
              <a:ext uri="{FF2B5EF4-FFF2-40B4-BE49-F238E27FC236}">
                <a16:creationId xmlns:a16="http://schemas.microsoft.com/office/drawing/2014/main" id="{47AEC488-D884-14FB-53A6-377DB684D65F}"/>
              </a:ext>
            </a:extLst>
          </p:cNvPr>
          <p:cNvSpPr>
            <a:spLocks noGrp="1"/>
          </p:cNvSpPr>
          <p:nvPr>
            <p:ph idx="1"/>
          </p:nvPr>
        </p:nvSpPr>
        <p:spPr/>
        <p:txBody>
          <a:bodyPr/>
          <a:lstStyle/>
          <a:p>
            <a:r>
              <a:rPr lang="en-US" dirty="0"/>
              <a:t>&lt;mention but gloss over the setup of that </a:t>
            </a:r>
            <a:r>
              <a:rPr lang="en-US" dirty="0" err="1"/>
              <a:t>turing</a:t>
            </a:r>
            <a:r>
              <a:rPr lang="en-US" dirty="0"/>
              <a:t> test&gt;</a:t>
            </a:r>
          </a:p>
        </p:txBody>
      </p:sp>
    </p:spTree>
    <p:extLst>
      <p:ext uri="{BB962C8B-B14F-4D97-AF65-F5344CB8AC3E}">
        <p14:creationId xmlns:p14="http://schemas.microsoft.com/office/powerpoint/2010/main" val="734489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5E6F-C528-8451-264D-DA200E5B7B0A}"/>
              </a:ext>
            </a:extLst>
          </p:cNvPr>
          <p:cNvSpPr>
            <a:spLocks noGrp="1"/>
          </p:cNvSpPr>
          <p:nvPr>
            <p:ph type="title"/>
          </p:nvPr>
        </p:nvSpPr>
        <p:spPr/>
        <p:txBody>
          <a:bodyPr/>
          <a:lstStyle/>
          <a:p>
            <a:r>
              <a:rPr lang="en-US" dirty="0"/>
              <a:t>Ability to Generalize is an Important Component of Learning</a:t>
            </a:r>
          </a:p>
        </p:txBody>
      </p:sp>
      <p:sp>
        <p:nvSpPr>
          <p:cNvPr id="3" name="Content Placeholder 2">
            <a:extLst>
              <a:ext uri="{FF2B5EF4-FFF2-40B4-BE49-F238E27FC236}">
                <a16:creationId xmlns:a16="http://schemas.microsoft.com/office/drawing/2014/main" id="{95D35EF0-1D0E-3AFE-1F95-6C8A8FDD7F16}"/>
              </a:ext>
            </a:extLst>
          </p:cNvPr>
          <p:cNvSpPr>
            <a:spLocks noGrp="1"/>
          </p:cNvSpPr>
          <p:nvPr>
            <p:ph idx="1"/>
          </p:nvPr>
        </p:nvSpPr>
        <p:spPr/>
        <p:txBody>
          <a:bodyPr/>
          <a:lstStyle/>
          <a:p>
            <a:r>
              <a:rPr lang="en-US" dirty="0"/>
              <a:t>(Chollet 2019)</a:t>
            </a:r>
          </a:p>
        </p:txBody>
      </p:sp>
    </p:spTree>
    <p:extLst>
      <p:ext uri="{BB962C8B-B14F-4D97-AF65-F5344CB8AC3E}">
        <p14:creationId xmlns:p14="http://schemas.microsoft.com/office/powerpoint/2010/main" val="86805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 is Popular</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3"/>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4"/>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5"/>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6"/>
          <a:stretch>
            <a:fillRect/>
          </a:stretch>
        </p:blipFill>
        <p:spPr>
          <a:xfrm>
            <a:off x="4599107" y="1719787"/>
            <a:ext cx="4304335" cy="4256032"/>
          </a:xfrm>
          <a:prstGeom prst="rect">
            <a:avLst/>
          </a:prstGeom>
        </p:spPr>
      </p:pic>
      <p:pic>
        <p:nvPicPr>
          <p:cNvPr id="3" name="Picture 2">
            <a:extLst>
              <a:ext uri="{FF2B5EF4-FFF2-40B4-BE49-F238E27FC236}">
                <a16:creationId xmlns:a16="http://schemas.microsoft.com/office/drawing/2014/main" id="{909C6955-AA2D-D0DF-050B-BD1C2B7D9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4634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3E8F4-8A32-59A6-DA5B-163459EBA997}"/>
              </a:ext>
            </a:extLst>
          </p:cNvPr>
          <p:cNvSpPr>
            <a:spLocks noGrp="1"/>
          </p:cNvSpPr>
          <p:nvPr>
            <p:ph type="title"/>
          </p:nvPr>
        </p:nvSpPr>
        <p:spPr/>
        <p:txBody>
          <a:bodyPr/>
          <a:lstStyle/>
          <a:p>
            <a:r>
              <a:rPr lang="en-US" dirty="0"/>
              <a:t>Are LLMs Intelligent?</a:t>
            </a:r>
          </a:p>
        </p:txBody>
      </p:sp>
      <p:sp>
        <p:nvSpPr>
          <p:cNvPr id="3" name="Content Placeholder 2">
            <a:extLst>
              <a:ext uri="{FF2B5EF4-FFF2-40B4-BE49-F238E27FC236}">
                <a16:creationId xmlns:a16="http://schemas.microsoft.com/office/drawing/2014/main" id="{F4AF90B2-60BC-5DA3-4451-C5CBF68F1A9E}"/>
              </a:ext>
            </a:extLst>
          </p:cNvPr>
          <p:cNvSpPr>
            <a:spLocks noGrp="1"/>
          </p:cNvSpPr>
          <p:nvPr>
            <p:ph idx="1"/>
          </p:nvPr>
        </p:nvSpPr>
        <p:spPr/>
        <p:txBody>
          <a:bodyPr/>
          <a:lstStyle/>
          <a:p>
            <a:r>
              <a:rPr lang="en-US" dirty="0"/>
              <a:t>Defining the Space Scribbles</a:t>
            </a:r>
          </a:p>
          <a:p>
            <a:pPr lvl="1"/>
            <a:r>
              <a:rPr lang="en-US" sz="2000" dirty="0"/>
              <a:t>(wiki) The </a:t>
            </a:r>
            <a:r>
              <a:rPr lang="en-US" sz="2000" b="1" dirty="0"/>
              <a:t>inductive bias</a:t>
            </a:r>
            <a:r>
              <a:rPr lang="en-US" sz="2000" dirty="0"/>
              <a:t> (also known as </a:t>
            </a:r>
            <a:r>
              <a:rPr lang="en-US" sz="2000" b="1" dirty="0"/>
              <a:t>learning bias</a:t>
            </a:r>
            <a:r>
              <a:rPr lang="en-US" sz="2000" dirty="0"/>
              <a:t>) of a </a:t>
            </a:r>
            <a:r>
              <a:rPr lang="en-US" sz="2000" dirty="0">
                <a:hlinkClick r:id="rId2" tooltip="Machine learning"/>
              </a:rPr>
              <a:t>learning algorithm</a:t>
            </a:r>
            <a:r>
              <a:rPr lang="en-US" sz="2000" dirty="0"/>
              <a:t> is the set of assumptions that the learner uses to predict outputs of given inputs that it has not encountered</a:t>
            </a:r>
          </a:p>
          <a:p>
            <a:pPr lvl="1"/>
            <a:r>
              <a:rPr lang="en-US" sz="2000" dirty="0">
                <a:effectLst/>
                <a:latin typeface="NimbusRomNo9L"/>
              </a:rPr>
              <a:t>(</a:t>
            </a:r>
            <a:r>
              <a:rPr lang="en-US" sz="2000" dirty="0" err="1">
                <a:effectLst/>
                <a:latin typeface="NimbusRomNo9L"/>
              </a:rPr>
              <a:t>chollet</a:t>
            </a:r>
            <a:r>
              <a:rPr lang="en-US" sz="2000" dirty="0">
                <a:effectLst/>
                <a:latin typeface="NimbusRomNo9L"/>
              </a:rPr>
              <a:t>) - We then articulate a new formal definition of intelligence based on Algorithmic Information Theory, describing intelligence as </a:t>
            </a:r>
            <a:r>
              <a:rPr lang="en-US" sz="2000" i="1" dirty="0">
                <a:effectLst/>
                <a:latin typeface="NimbusRomNo9L"/>
              </a:rPr>
              <a:t>skill-acquisition efficiency </a:t>
            </a:r>
            <a:r>
              <a:rPr lang="en-US" sz="2000" dirty="0">
                <a:effectLst/>
                <a:latin typeface="NimbusRomNo9L"/>
              </a:rPr>
              <a:t>and highlighting the concepts of </a:t>
            </a:r>
            <a:r>
              <a:rPr lang="en-US" sz="2000" i="1" dirty="0">
                <a:effectLst/>
                <a:latin typeface="NimbusRomNo9L"/>
              </a:rPr>
              <a:t>scope</a:t>
            </a:r>
            <a:r>
              <a:rPr lang="en-US" sz="2000" dirty="0">
                <a:effectLst/>
                <a:latin typeface="NimbusRomNo9L"/>
              </a:rPr>
              <a:t>, </a:t>
            </a:r>
            <a:r>
              <a:rPr lang="en-US" sz="2000" i="1" dirty="0">
                <a:effectLst/>
                <a:latin typeface="NimbusRomNo9L"/>
              </a:rPr>
              <a:t>generalization difficulty</a:t>
            </a:r>
            <a:r>
              <a:rPr lang="en-US" sz="2000" dirty="0">
                <a:effectLst/>
                <a:latin typeface="NimbusRomNo9L"/>
              </a:rPr>
              <a:t>, </a:t>
            </a:r>
            <a:r>
              <a:rPr lang="en-US" sz="2000" i="1" dirty="0">
                <a:effectLst/>
                <a:latin typeface="NimbusRomNo9L"/>
              </a:rPr>
              <a:t>priors</a:t>
            </a:r>
            <a:r>
              <a:rPr lang="en-US" sz="2000" dirty="0">
                <a:effectLst/>
                <a:latin typeface="NimbusRomNo9L"/>
              </a:rPr>
              <a:t>, and </a:t>
            </a:r>
            <a:r>
              <a:rPr lang="en-US" sz="2000" i="1" dirty="0">
                <a:effectLst/>
                <a:latin typeface="NimbusRomNo9L"/>
              </a:rPr>
              <a:t>experience</a:t>
            </a:r>
            <a:r>
              <a:rPr lang="en-US" sz="2000" dirty="0">
                <a:effectLst/>
                <a:latin typeface="NimbusRomNo9L"/>
              </a:rPr>
              <a:t>, as critical pieces to be accounted for in characterizing intelligent systems </a:t>
            </a:r>
            <a:endParaRPr lang="en-US" sz="2000" dirty="0"/>
          </a:p>
          <a:p>
            <a:endParaRPr lang="en-US" dirty="0"/>
          </a:p>
        </p:txBody>
      </p:sp>
    </p:spTree>
    <p:extLst>
      <p:ext uri="{BB962C8B-B14F-4D97-AF65-F5344CB8AC3E}">
        <p14:creationId xmlns:p14="http://schemas.microsoft.com/office/powerpoint/2010/main" val="1954478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Core Design Feature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Prompting!</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sp>
        <p:nvSpPr>
          <p:cNvPr id="16" name="Cube 15">
            <a:extLst>
              <a:ext uri="{FF2B5EF4-FFF2-40B4-BE49-F238E27FC236}">
                <a16:creationId xmlns:a16="http://schemas.microsoft.com/office/drawing/2014/main" id="{08745882-7549-444A-D1AA-50158AD549A9}"/>
              </a:ext>
            </a:extLst>
          </p:cNvPr>
          <p:cNvSpPr/>
          <p:nvPr/>
        </p:nvSpPr>
        <p:spPr>
          <a:xfrm>
            <a:off x="3476293" y="2217336"/>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203148" y="2932732"/>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485" y="3238779"/>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855935">
            <a:off x="6367724" y="2693082"/>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9063">
            <a:off x="8146148" y="1883778"/>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9959" y="1814334"/>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5706" y="2712360"/>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565685" y="3629417"/>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531740" y="3629417"/>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118948">
            <a:off x="8438067" y="2288162"/>
            <a:ext cx="2336188" cy="1314106"/>
          </a:xfrm>
          <a:prstGeom prst="rect">
            <a:avLst/>
          </a:prstGeom>
        </p:spPr>
      </p:pic>
      <p:pic>
        <p:nvPicPr>
          <p:cNvPr id="3" name="Picture 2">
            <a:extLst>
              <a:ext uri="{FF2B5EF4-FFF2-40B4-BE49-F238E27FC236}">
                <a16:creationId xmlns:a16="http://schemas.microsoft.com/office/drawing/2014/main" id="{0AE08A04-792D-C8AA-2639-F5476F5B2D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47390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1000" fill="hold"/>
                                        <p:tgtEl>
                                          <p:spTgt spid="25"/>
                                        </p:tgtEl>
                                        <p:attrNameLst>
                                          <p:attrName>ppt_w</p:attrName>
                                        </p:attrNameLst>
                                      </p:cBhvr>
                                      <p:tavLst>
                                        <p:tav tm="0">
                                          <p:val>
                                            <p:fltVal val="0"/>
                                          </p:val>
                                        </p:tav>
                                        <p:tav tm="100000">
                                          <p:val>
                                            <p:strVal val="#ppt_w"/>
                                          </p:val>
                                        </p:tav>
                                      </p:tavLst>
                                    </p:anim>
                                    <p:anim calcmode="lin" valueType="num">
                                      <p:cBhvr>
                                        <p:cTn id="32" dur="1000" fill="hold"/>
                                        <p:tgtEl>
                                          <p:spTgt spid="25"/>
                                        </p:tgtEl>
                                        <p:attrNameLst>
                                          <p:attrName>ppt_h</p:attrName>
                                        </p:attrNameLst>
                                      </p:cBhvr>
                                      <p:tavLst>
                                        <p:tav tm="0">
                                          <p:val>
                                            <p:fltVal val="0"/>
                                          </p:val>
                                        </p:tav>
                                        <p:tav tm="100000">
                                          <p:val>
                                            <p:strVal val="#ppt_h"/>
                                          </p:val>
                                        </p:tav>
                                      </p:tavLst>
                                    </p:anim>
                                    <p:anim calcmode="lin" valueType="num">
                                      <p:cBhvr>
                                        <p:cTn id="33" dur="1000" fill="hold"/>
                                        <p:tgtEl>
                                          <p:spTgt spid="25"/>
                                        </p:tgtEl>
                                        <p:attrNameLst>
                                          <p:attrName>style.rotation</p:attrName>
                                        </p:attrNameLst>
                                      </p:cBhvr>
                                      <p:tavLst>
                                        <p:tav tm="0">
                                          <p:val>
                                            <p:fltVal val="90"/>
                                          </p:val>
                                        </p:tav>
                                        <p:tav tm="100000">
                                          <p:val>
                                            <p:fltVal val="0"/>
                                          </p:val>
                                        </p:tav>
                                      </p:tavLst>
                                    </p:anim>
                                    <p:animEffect transition="in" filter="fade">
                                      <p:cBhvr>
                                        <p:cTn id="34" dur="10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Music Gen by Meta</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9" name="musicGeb">
            <a:hlinkClick r:id="" action="ppaction://media"/>
            <a:extLst>
              <a:ext uri="{FF2B5EF4-FFF2-40B4-BE49-F238E27FC236}">
                <a16:creationId xmlns:a16="http://schemas.microsoft.com/office/drawing/2014/main" id="{8E79540E-F3AD-50BD-0CAC-94551FEAFF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3825" y="2319797"/>
            <a:ext cx="9673643" cy="3350753"/>
          </a:xfrm>
          <a:prstGeom prst="rect">
            <a:avLst/>
          </a:prstGeom>
        </p:spPr>
      </p:pic>
      <p:sp>
        <p:nvSpPr>
          <p:cNvPr id="3" name="Rectangle 2">
            <a:extLst>
              <a:ext uri="{FF2B5EF4-FFF2-40B4-BE49-F238E27FC236}">
                <a16:creationId xmlns:a16="http://schemas.microsoft.com/office/drawing/2014/main" id="{C76FC265-F6EF-8126-9068-8C9C0A17BAC9}"/>
              </a:ext>
            </a:extLst>
          </p:cNvPr>
          <p:cNvSpPr/>
          <p:nvPr/>
        </p:nvSpPr>
        <p:spPr>
          <a:xfrm>
            <a:off x="1458606" y="2677931"/>
            <a:ext cx="2838331" cy="1031708"/>
          </a:xfrm>
          <a:prstGeom prst="rect">
            <a:avLst/>
          </a:prstGeom>
          <a:solidFill>
            <a:srgbClr val="FFFF00">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4" name="Picture 3">
            <a:extLst>
              <a:ext uri="{FF2B5EF4-FFF2-40B4-BE49-F238E27FC236}">
                <a16:creationId xmlns:a16="http://schemas.microsoft.com/office/drawing/2014/main" id="{6059E1CC-AB72-EEC3-348D-A27D273E8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65227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BC373-2B27-3281-99C3-54BCDE892095}"/>
            </a:ext>
          </a:extLst>
        </p:cNvPr>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FDF6E5A7-F761-4438-E499-6F0CE7D99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80867"/>
            <a:ext cx="10327858" cy="2505055"/>
          </a:xfrm>
          <a:prstGeom prst="rect">
            <a:avLst/>
          </a:prstGeom>
        </p:spPr>
      </p:pic>
      <p:sp>
        <p:nvSpPr>
          <p:cNvPr id="2" name="Title 1">
            <a:extLst>
              <a:ext uri="{FF2B5EF4-FFF2-40B4-BE49-F238E27FC236}">
                <a16:creationId xmlns:a16="http://schemas.microsoft.com/office/drawing/2014/main" id="{E1266420-A46B-24B3-536E-FF44559BF083}"/>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Why Wouldn’t They Be: Give Users Control Over Content</a:t>
            </a:r>
          </a:p>
        </p:txBody>
      </p:sp>
      <p:sp>
        <p:nvSpPr>
          <p:cNvPr id="5" name="Content Placeholder 4">
            <a:extLst>
              <a:ext uri="{FF2B5EF4-FFF2-40B4-BE49-F238E27FC236}">
                <a16:creationId xmlns:a16="http://schemas.microsoft.com/office/drawing/2014/main" id="{51841BB5-0276-7C2E-5025-950518BB2313}"/>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Deep Dream Generator by Google</a:t>
            </a:r>
          </a:p>
        </p:txBody>
      </p:sp>
      <p:sp>
        <p:nvSpPr>
          <p:cNvPr id="6" name="Slide Number Placeholder 5">
            <a:extLst>
              <a:ext uri="{FF2B5EF4-FFF2-40B4-BE49-F238E27FC236}">
                <a16:creationId xmlns:a16="http://schemas.microsoft.com/office/drawing/2014/main" id="{4D3381D8-2291-9EBA-6038-110D046356C6}"/>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12" name="Picture 11" descr="A person looking back at a city&#10;&#10;Description automatically generated">
            <a:extLst>
              <a:ext uri="{FF2B5EF4-FFF2-40B4-BE49-F238E27FC236}">
                <a16:creationId xmlns:a16="http://schemas.microsoft.com/office/drawing/2014/main" id="{4EA59E7F-9C1A-D46B-727C-AC6F680FF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221" y="1896098"/>
            <a:ext cx="5059553" cy="3935208"/>
          </a:xfrm>
          <a:prstGeom prst="rect">
            <a:avLst/>
          </a:prstGeom>
        </p:spPr>
      </p:pic>
      <p:pic>
        <p:nvPicPr>
          <p:cNvPr id="3" name="Picture 2">
            <a:extLst>
              <a:ext uri="{FF2B5EF4-FFF2-40B4-BE49-F238E27FC236}">
                <a16:creationId xmlns:a16="http://schemas.microsoft.com/office/drawing/2014/main" id="{7ADE4C55-E6B7-6E79-03E6-BCC51BAC98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350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940F1-6320-B187-E2BA-FCC2E61B2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A6BCE-2C51-4E86-BCFB-8A8D8213FE6D}"/>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6E0A6DA7-F1C2-DB05-1F7D-CAD0404159D8}"/>
              </a:ext>
            </a:extLst>
          </p:cNvPr>
          <p:cNvSpPr>
            <a:spLocks noGrp="1"/>
          </p:cNvSpPr>
          <p:nvPr>
            <p:ph idx="1"/>
          </p:nvPr>
        </p:nvSpPr>
        <p:spPr/>
        <p:txBody>
          <a:bodyPr/>
          <a:lstStyle/>
          <a:p>
            <a:r>
              <a:rPr lang="en-US" dirty="0"/>
              <a:t>Safe to say they exhibit some Intelligence</a:t>
            </a:r>
          </a:p>
          <a:p>
            <a:pPr lvl="1"/>
            <a:r>
              <a:rPr lang="en-US" dirty="0"/>
              <a:t>They understand language well enough to generate the proper response!</a:t>
            </a:r>
          </a:p>
        </p:txBody>
      </p:sp>
      <p:pic>
        <p:nvPicPr>
          <p:cNvPr id="6" name="Picture 5">
            <a:extLst>
              <a:ext uri="{FF2B5EF4-FFF2-40B4-BE49-F238E27FC236}">
                <a16:creationId xmlns:a16="http://schemas.microsoft.com/office/drawing/2014/main" id="{AA6ABD39-F9EE-C7DC-B648-CD9862DA7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8" name="Picture 7">
            <a:extLst>
              <a:ext uri="{FF2B5EF4-FFF2-40B4-BE49-F238E27FC236}">
                <a16:creationId xmlns:a16="http://schemas.microsoft.com/office/drawing/2014/main" id="{E1B878CB-45CA-1AD6-5552-A1EA26360716}"/>
              </a:ext>
            </a:extLst>
          </p:cNvPr>
          <p:cNvPicPr>
            <a:picLocks noChangeAspect="1"/>
          </p:cNvPicPr>
          <p:nvPr/>
        </p:nvPicPr>
        <p:blipFill>
          <a:blip r:embed="rId4"/>
          <a:stretch>
            <a:fillRect/>
          </a:stretch>
        </p:blipFill>
        <p:spPr>
          <a:xfrm>
            <a:off x="3074098" y="3044935"/>
            <a:ext cx="7275849" cy="7626130"/>
          </a:xfrm>
          <a:prstGeom prst="rect">
            <a:avLst/>
          </a:prstGeom>
        </p:spPr>
      </p:pic>
    </p:spTree>
    <p:extLst>
      <p:ext uri="{BB962C8B-B14F-4D97-AF65-F5344CB8AC3E}">
        <p14:creationId xmlns:p14="http://schemas.microsoft.com/office/powerpoint/2010/main" val="3691635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14A49-86D6-1C4B-AE4D-D3EFD4955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57B91-0BDD-328F-5911-BD1D29C7710F}"/>
              </a:ext>
            </a:extLst>
          </p:cNvPr>
          <p:cNvSpPr>
            <a:spLocks noGrp="1"/>
          </p:cNvSpPr>
          <p:nvPr>
            <p:ph type="title"/>
          </p:nvPr>
        </p:nvSpPr>
        <p:spPr/>
        <p:txBody>
          <a:bodyPr/>
          <a:lstStyle/>
          <a:p>
            <a:r>
              <a:rPr lang="en-US" dirty="0"/>
              <a:t>Let there be Learning</a:t>
            </a:r>
          </a:p>
        </p:txBody>
      </p:sp>
      <p:sp>
        <p:nvSpPr>
          <p:cNvPr id="3" name="Content Placeholder 2">
            <a:extLst>
              <a:ext uri="{FF2B5EF4-FFF2-40B4-BE49-F238E27FC236}">
                <a16:creationId xmlns:a16="http://schemas.microsoft.com/office/drawing/2014/main" id="{ABDFE2E8-1811-C881-AAB8-30D12D957E79}"/>
              </a:ext>
            </a:extLst>
          </p:cNvPr>
          <p:cNvSpPr>
            <a:spLocks noGrp="1"/>
          </p:cNvSpPr>
          <p:nvPr>
            <p:ph idx="1"/>
          </p:nvPr>
        </p:nvSpPr>
        <p:spPr/>
        <p:txBody>
          <a:bodyPr/>
          <a:lstStyle/>
          <a:p>
            <a:r>
              <a:rPr lang="en-US" dirty="0"/>
              <a:t>The approach for learning in ML/DL is like humans and happens over time</a:t>
            </a:r>
          </a:p>
        </p:txBody>
      </p:sp>
      <p:pic>
        <p:nvPicPr>
          <p:cNvPr id="6" name="Picture 5">
            <a:extLst>
              <a:ext uri="{FF2B5EF4-FFF2-40B4-BE49-F238E27FC236}">
                <a16:creationId xmlns:a16="http://schemas.microsoft.com/office/drawing/2014/main" id="{946AA4E0-A259-7891-99CD-EE043CA9D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58789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5EDD0-FEC7-41BB-543E-17F401E95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BF40E-422D-A41F-D7BC-48A04A1FAA65}"/>
              </a:ext>
            </a:extLst>
          </p:cNvPr>
          <p:cNvSpPr>
            <a:spLocks noGrp="1"/>
          </p:cNvSpPr>
          <p:nvPr>
            <p:ph type="title"/>
          </p:nvPr>
        </p:nvSpPr>
        <p:spPr/>
        <p:txBody>
          <a:bodyPr/>
          <a:lstStyle/>
          <a:p>
            <a:r>
              <a:rPr lang="en-US" dirty="0"/>
              <a:t>Let there be Learning</a:t>
            </a:r>
          </a:p>
        </p:txBody>
      </p:sp>
      <p:sp>
        <p:nvSpPr>
          <p:cNvPr id="3" name="Content Placeholder 2">
            <a:extLst>
              <a:ext uri="{FF2B5EF4-FFF2-40B4-BE49-F238E27FC236}">
                <a16:creationId xmlns:a16="http://schemas.microsoft.com/office/drawing/2014/main" id="{9F18ED06-9340-AA5A-8ADF-8AC84F513297}"/>
              </a:ext>
            </a:extLst>
          </p:cNvPr>
          <p:cNvSpPr>
            <a:spLocks noGrp="1"/>
          </p:cNvSpPr>
          <p:nvPr>
            <p:ph idx="1"/>
          </p:nvPr>
        </p:nvSpPr>
        <p:spPr/>
        <p:txBody>
          <a:bodyPr/>
          <a:lstStyle/>
          <a:p>
            <a:r>
              <a:rPr lang="en-US" dirty="0"/>
              <a:t>The approach for learning in ML/DL is like humans and happens over time</a:t>
            </a:r>
          </a:p>
          <a:p>
            <a:endParaRPr lang="en-US" dirty="0"/>
          </a:p>
          <a:p>
            <a:pPr lvl="1"/>
            <a:r>
              <a:rPr lang="en-US" dirty="0"/>
              <a:t>The Algorithm goes over the Training Data for “</a:t>
            </a:r>
            <a:r>
              <a:rPr lang="en-US" u="sng" dirty="0"/>
              <a:t>Iterations”</a:t>
            </a:r>
            <a:r>
              <a:rPr lang="en-US" dirty="0"/>
              <a:t> and gradually learns the patterns!</a:t>
            </a:r>
          </a:p>
        </p:txBody>
      </p:sp>
      <p:pic>
        <p:nvPicPr>
          <p:cNvPr id="6" name="Picture 5">
            <a:extLst>
              <a:ext uri="{FF2B5EF4-FFF2-40B4-BE49-F238E27FC236}">
                <a16:creationId xmlns:a16="http://schemas.microsoft.com/office/drawing/2014/main" id="{04FC1FB9-09AE-2BE4-7BF5-4A8AEF79C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2827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87FE8-239E-0F98-8D78-8FA4EE699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2ABFB7-B8D6-7540-C6AE-4F29D2C564CE}"/>
              </a:ext>
            </a:extLst>
          </p:cNvPr>
          <p:cNvSpPr>
            <a:spLocks noGrp="1"/>
          </p:cNvSpPr>
          <p:nvPr>
            <p:ph type="title"/>
          </p:nvPr>
        </p:nvSpPr>
        <p:spPr/>
        <p:txBody>
          <a:bodyPr/>
          <a:lstStyle/>
          <a:p>
            <a:r>
              <a:rPr lang="en-US" dirty="0"/>
              <a:t>Maybe EPOCH!</a:t>
            </a:r>
          </a:p>
        </p:txBody>
      </p:sp>
      <p:sp>
        <p:nvSpPr>
          <p:cNvPr id="3" name="Content Placeholder 2">
            <a:extLst>
              <a:ext uri="{FF2B5EF4-FFF2-40B4-BE49-F238E27FC236}">
                <a16:creationId xmlns:a16="http://schemas.microsoft.com/office/drawing/2014/main" id="{70B702E9-69FC-CBC5-6CB9-43184BEA7AD5}"/>
              </a:ext>
            </a:extLst>
          </p:cNvPr>
          <p:cNvSpPr>
            <a:spLocks noGrp="1"/>
          </p:cNvSpPr>
          <p:nvPr>
            <p:ph idx="1"/>
          </p:nvPr>
        </p:nvSpPr>
        <p:spPr/>
        <p:txBody>
          <a:bodyPr/>
          <a:lstStyle/>
          <a:p>
            <a:r>
              <a:rPr lang="en-US" dirty="0"/>
              <a:t>The role of ‘Epoch’ in </a:t>
            </a:r>
            <a:br>
              <a:rPr lang="en-US" dirty="0"/>
            </a:br>
            <a:r>
              <a:rPr lang="en-US" dirty="0"/>
              <a:t>Learning </a:t>
            </a:r>
          </a:p>
          <a:p>
            <a:r>
              <a:rPr lang="en-US" sz="1800" dirty="0"/>
              <a:t>Bengio et al Deep Learning 2017</a:t>
            </a:r>
          </a:p>
        </p:txBody>
      </p:sp>
      <p:pic>
        <p:nvPicPr>
          <p:cNvPr id="5" name="Picture 4">
            <a:extLst>
              <a:ext uri="{FF2B5EF4-FFF2-40B4-BE49-F238E27FC236}">
                <a16:creationId xmlns:a16="http://schemas.microsoft.com/office/drawing/2014/main" id="{5617621B-D828-FC60-041F-ACF81182EC77}"/>
              </a:ext>
            </a:extLst>
          </p:cNvPr>
          <p:cNvPicPr>
            <a:picLocks noChangeAspect="1"/>
          </p:cNvPicPr>
          <p:nvPr/>
        </p:nvPicPr>
        <p:blipFill>
          <a:blip r:embed="rId3"/>
          <a:stretch>
            <a:fillRect/>
          </a:stretch>
        </p:blipFill>
        <p:spPr>
          <a:xfrm>
            <a:off x="4886740" y="78463"/>
            <a:ext cx="6467060" cy="6559326"/>
          </a:xfrm>
          <a:prstGeom prst="rect">
            <a:avLst/>
          </a:prstGeom>
        </p:spPr>
      </p:pic>
      <p:pic>
        <p:nvPicPr>
          <p:cNvPr id="4" name="Picture 3">
            <a:extLst>
              <a:ext uri="{FF2B5EF4-FFF2-40B4-BE49-F238E27FC236}">
                <a16:creationId xmlns:a16="http://schemas.microsoft.com/office/drawing/2014/main" id="{ACBDB6D1-6BEE-3E2C-93A5-60638D4A3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805052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C158E-1E28-D9E5-A94F-FA73D596A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4842C-62EC-5F31-4585-6F0002F962F5}"/>
              </a:ext>
            </a:extLst>
          </p:cNvPr>
          <p:cNvSpPr>
            <a:spLocks noGrp="1"/>
          </p:cNvSpPr>
          <p:nvPr>
            <p:ph type="title"/>
          </p:nvPr>
        </p:nvSpPr>
        <p:spPr/>
        <p:txBody>
          <a:bodyPr/>
          <a:lstStyle/>
          <a:p>
            <a:r>
              <a:rPr lang="en-US" dirty="0"/>
              <a:t>BUT Interestingly</a:t>
            </a:r>
          </a:p>
        </p:txBody>
      </p:sp>
      <p:sp>
        <p:nvSpPr>
          <p:cNvPr id="3" name="Content Placeholder 2">
            <a:extLst>
              <a:ext uri="{FF2B5EF4-FFF2-40B4-BE49-F238E27FC236}">
                <a16:creationId xmlns:a16="http://schemas.microsoft.com/office/drawing/2014/main" id="{1690EA38-CE68-9FE2-8D84-59A547A5AA88}"/>
              </a:ext>
            </a:extLst>
          </p:cNvPr>
          <p:cNvSpPr>
            <a:spLocks noGrp="1"/>
          </p:cNvSpPr>
          <p:nvPr>
            <p:ph idx="1"/>
          </p:nvPr>
        </p:nvSpPr>
        <p:spPr>
          <a:xfrm>
            <a:off x="838200" y="1825625"/>
            <a:ext cx="10515600" cy="4482410"/>
          </a:xfrm>
        </p:spPr>
        <p:txBody>
          <a:bodyPr>
            <a:normAutofit/>
          </a:bodyPr>
          <a:lstStyle/>
          <a:p>
            <a:r>
              <a:rPr lang="en-US" sz="2000" dirty="0"/>
              <a:t>Interestingly: LLMs are </a:t>
            </a:r>
            <a:br>
              <a:rPr lang="en-US" sz="2000" dirty="0"/>
            </a:br>
            <a:r>
              <a:rPr lang="en-US" sz="2000" dirty="0"/>
              <a:t>”doing smart people things” </a:t>
            </a:r>
            <a:br>
              <a:rPr lang="en-US" sz="2000" dirty="0"/>
            </a:br>
            <a:r>
              <a:rPr lang="en-US" sz="2000" dirty="0"/>
              <a:t>without even being trained </a:t>
            </a:r>
            <a:br>
              <a:rPr lang="en-US" sz="2000" dirty="0"/>
            </a:br>
            <a:r>
              <a:rPr lang="en-US" sz="2000" dirty="0"/>
              <a:t>for a full </a:t>
            </a:r>
            <a:r>
              <a:rPr lang="en-US" sz="2000" b="1" dirty="0"/>
              <a:t>epoch</a:t>
            </a: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b="1" dirty="0"/>
          </a:p>
          <a:p>
            <a:endParaRPr lang="en-US" b="1" dirty="0"/>
          </a:p>
        </p:txBody>
      </p:sp>
      <p:sp>
        <p:nvSpPr>
          <p:cNvPr id="4" name="Content Placeholder 2">
            <a:extLst>
              <a:ext uri="{FF2B5EF4-FFF2-40B4-BE49-F238E27FC236}">
                <a16:creationId xmlns:a16="http://schemas.microsoft.com/office/drawing/2014/main" id="{2892A802-C69B-7BC7-FDAF-9540D537CE47}"/>
              </a:ext>
            </a:extLst>
          </p:cNvPr>
          <p:cNvSpPr txBox="1">
            <a:spLocks/>
          </p:cNvSpPr>
          <p:nvPr/>
        </p:nvSpPr>
        <p:spPr>
          <a:xfrm>
            <a:off x="7710055" y="4436918"/>
            <a:ext cx="3723408"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E5D39E86-0DC5-6279-DE31-6C924EA0DE96}"/>
              </a:ext>
            </a:extLst>
          </p:cNvPr>
          <p:cNvPicPr>
            <a:picLocks noChangeAspect="1"/>
          </p:cNvPicPr>
          <p:nvPr/>
        </p:nvPicPr>
        <p:blipFill>
          <a:blip r:embed="rId3"/>
          <a:stretch>
            <a:fillRect/>
          </a:stretch>
        </p:blipFill>
        <p:spPr>
          <a:xfrm>
            <a:off x="4858626" y="1460500"/>
            <a:ext cx="6746250" cy="5032375"/>
          </a:xfrm>
          <a:prstGeom prst="rect">
            <a:avLst/>
          </a:prstGeom>
        </p:spPr>
      </p:pic>
      <p:pic>
        <p:nvPicPr>
          <p:cNvPr id="9" name="Picture 8">
            <a:extLst>
              <a:ext uri="{FF2B5EF4-FFF2-40B4-BE49-F238E27FC236}">
                <a16:creationId xmlns:a16="http://schemas.microsoft.com/office/drawing/2014/main" id="{9FF6496A-9F95-D935-FF97-C11056B56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11" name="TextBox 10">
            <a:extLst>
              <a:ext uri="{FF2B5EF4-FFF2-40B4-BE49-F238E27FC236}">
                <a16:creationId xmlns:a16="http://schemas.microsoft.com/office/drawing/2014/main" id="{494BE3CC-BF0B-FC2A-272C-4FED2094B5C6}"/>
              </a:ext>
            </a:extLst>
          </p:cNvPr>
          <p:cNvSpPr txBox="1"/>
          <p:nvPr/>
        </p:nvSpPr>
        <p:spPr>
          <a:xfrm>
            <a:off x="988538" y="4574264"/>
            <a:ext cx="3790425" cy="738664"/>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Hoffmann, Jordan, et al. "Training compute-optimal large language models."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arXiv:2203.15556</a:t>
            </a:r>
            <a:r>
              <a:rPr lang="en-US" sz="1400" b="0" i="0" dirty="0">
                <a:solidFill>
                  <a:srgbClr val="222222"/>
                </a:solidFill>
                <a:effectLst/>
                <a:latin typeface="Arial" panose="020B0604020202020204" pitchFamily="34" charset="0"/>
              </a:rPr>
              <a:t> (2022).</a:t>
            </a:r>
            <a:endParaRPr lang="en-US" sz="2000" b="1" dirty="0"/>
          </a:p>
        </p:txBody>
      </p:sp>
    </p:spTree>
    <p:extLst>
      <p:ext uri="{BB962C8B-B14F-4D97-AF65-F5344CB8AC3E}">
        <p14:creationId xmlns:p14="http://schemas.microsoft.com/office/powerpoint/2010/main" val="264595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93E6-A1FA-B880-0DB6-9C2460E36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BA71D2-A36E-A537-DAB3-7228F606644D}"/>
              </a:ext>
            </a:extLst>
          </p:cNvPr>
          <p:cNvSpPr>
            <a:spLocks noGrp="1"/>
          </p:cNvSpPr>
          <p:nvPr>
            <p:ph type="title"/>
          </p:nvPr>
        </p:nvSpPr>
        <p:spPr>
          <a:xfrm>
            <a:off x="838200" y="365126"/>
            <a:ext cx="10515600" cy="667262"/>
          </a:xfrm>
        </p:spPr>
        <p:txBody>
          <a:bodyPr>
            <a:normAutofit fontScale="90000"/>
          </a:bodyPr>
          <a:lstStyle/>
          <a:p>
            <a:r>
              <a:rPr lang="en-US" dirty="0"/>
              <a:t>Are LLMs Intelligent ?!</a:t>
            </a:r>
          </a:p>
        </p:txBody>
      </p:sp>
      <p:sp>
        <p:nvSpPr>
          <p:cNvPr id="3" name="Content Placeholder 2">
            <a:extLst>
              <a:ext uri="{FF2B5EF4-FFF2-40B4-BE49-F238E27FC236}">
                <a16:creationId xmlns:a16="http://schemas.microsoft.com/office/drawing/2014/main" id="{3AE5BDF2-7C42-BAB6-EE1F-A17C7C2B634E}"/>
              </a:ext>
            </a:extLst>
          </p:cNvPr>
          <p:cNvSpPr>
            <a:spLocks noGrp="1"/>
          </p:cNvSpPr>
          <p:nvPr>
            <p:ph idx="1"/>
          </p:nvPr>
        </p:nvSpPr>
        <p:spPr>
          <a:xfrm>
            <a:off x="838200" y="1682205"/>
            <a:ext cx="10515600" cy="929763"/>
          </a:xfrm>
        </p:spPr>
        <p:txBody>
          <a:bodyPr/>
          <a:lstStyle/>
          <a:p>
            <a:r>
              <a:rPr lang="en-US" dirty="0"/>
              <a:t>what type of Intelligent?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D27BFB4E-4DBA-5CEE-2920-4A33AF00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Picture 5" descr="A cartoon of a robot with a mask&#10;&#10;Description automatically generated">
            <a:extLst>
              <a:ext uri="{FF2B5EF4-FFF2-40B4-BE49-F238E27FC236}">
                <a16:creationId xmlns:a16="http://schemas.microsoft.com/office/drawing/2014/main" id="{D09560F2-C2AD-D3A7-58AC-3C8A7DF68D78}"/>
              </a:ext>
            </a:extLst>
          </p:cNvPr>
          <p:cNvPicPr>
            <a:picLocks noChangeAspect="1"/>
          </p:cNvPicPr>
          <p:nvPr/>
        </p:nvPicPr>
        <p:blipFill>
          <a:blip r:embed="rId4">
            <a:extLst>
              <a:ext uri="{28A0092B-C50C-407E-A947-70E740481C1C}">
                <a14:useLocalDpi xmlns:a14="http://schemas.microsoft.com/office/drawing/2010/main" val="0"/>
              </a:ext>
            </a:extLst>
          </a:blip>
          <a:srcRect l="-47103" t="7845" r="48044" b="7632"/>
          <a:stretch/>
        </p:blipFill>
        <p:spPr>
          <a:xfrm>
            <a:off x="4678320" y="1375128"/>
            <a:ext cx="6355743" cy="3657600"/>
          </a:xfrm>
          <a:prstGeom prst="rect">
            <a:avLst/>
          </a:prstGeom>
        </p:spPr>
      </p:pic>
      <p:pic>
        <p:nvPicPr>
          <p:cNvPr id="12" name="Graphic 11" descr="Magnifying glass with solid fill">
            <a:extLst>
              <a:ext uri="{FF2B5EF4-FFF2-40B4-BE49-F238E27FC236}">
                <a16:creationId xmlns:a16="http://schemas.microsoft.com/office/drawing/2014/main" id="{1CD713F0-73EC-83EE-59BA-5190272193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51084" y="2217789"/>
            <a:ext cx="3002716" cy="3002716"/>
          </a:xfrm>
          <a:prstGeom prst="rect">
            <a:avLst/>
          </a:prstGeom>
        </p:spPr>
      </p:pic>
    </p:spTree>
    <p:extLst>
      <p:ext uri="{BB962C8B-B14F-4D97-AF65-F5344CB8AC3E}">
        <p14:creationId xmlns:p14="http://schemas.microsoft.com/office/powerpoint/2010/main" val="373763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184E-F129-B170-65A4-DB4AABE5C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3D92E-E5D9-0182-D59A-33B547A8FE99}"/>
              </a:ext>
            </a:extLst>
          </p:cNvPr>
          <p:cNvSpPr>
            <a:spLocks noGrp="1"/>
          </p:cNvSpPr>
          <p:nvPr>
            <p:ph type="title"/>
          </p:nvPr>
        </p:nvSpPr>
        <p:spPr/>
        <p:txBody>
          <a:bodyPr/>
          <a:lstStyle/>
          <a:p>
            <a:r>
              <a:rPr lang="en-US" dirty="0"/>
              <a:t>So: Is it a look-up table (database) or is it intelligent?</a:t>
            </a:r>
          </a:p>
        </p:txBody>
      </p:sp>
      <p:sp>
        <p:nvSpPr>
          <p:cNvPr id="3" name="Content Placeholder 2">
            <a:extLst>
              <a:ext uri="{FF2B5EF4-FFF2-40B4-BE49-F238E27FC236}">
                <a16:creationId xmlns:a16="http://schemas.microsoft.com/office/drawing/2014/main" id="{66E25612-C527-C80A-2A57-D44B91D031B3}"/>
              </a:ext>
            </a:extLst>
          </p:cNvPr>
          <p:cNvSpPr>
            <a:spLocks noGrp="1"/>
          </p:cNvSpPr>
          <p:nvPr>
            <p:ph idx="1"/>
          </p:nvPr>
        </p:nvSpPr>
        <p:spPr/>
        <p:txBody>
          <a:bodyPr/>
          <a:lstStyle/>
          <a:p>
            <a:r>
              <a:rPr lang="en-US" sz="2800" b="0" i="0" strike="noStrike" dirty="0">
                <a:solidFill>
                  <a:srgbClr val="000000"/>
                </a:solidFill>
                <a:effectLst/>
                <a:latin typeface="Arial" panose="020B0604020202020204" pitchFamily="34" charset="0"/>
              </a:rPr>
              <a:t>The </a:t>
            </a:r>
            <a:r>
              <a:rPr lang="en-US" sz="2800" b="0" i="0" dirty="0">
                <a:solidFill>
                  <a:srgbClr val="000000"/>
                </a:solidFill>
                <a:effectLst/>
                <a:latin typeface="Arial" panose="020B0604020202020204" pitchFamily="34" charset="0"/>
              </a:rPr>
              <a:t>contemporary AI community still gravitates towards benchmarking intelligence by comparing the skill exhibited by AIs and humans at specific tasks</a:t>
            </a:r>
          </a:p>
          <a:p>
            <a:pPr lvl="1"/>
            <a:r>
              <a:rPr lang="en-US" sz="1800" b="1" i="0" u="none" strike="noStrike" dirty="0">
                <a:solidFill>
                  <a:srgbClr val="000000"/>
                </a:solidFill>
                <a:effectLst/>
                <a:latin typeface="Arial" panose="020B0604020202020204" pitchFamily="34" charset="0"/>
              </a:rPr>
              <a:t>Chollet, 2019 - On the Measure of Intelligence</a:t>
            </a:r>
            <a:endParaRPr lang="en-US" sz="1800" u="none" strike="noStrike" dirty="0">
              <a:solidFill>
                <a:srgbClr val="000000"/>
              </a:solidFill>
              <a:latin typeface="Arial" panose="020B0604020202020204" pitchFamily="34" charset="0"/>
            </a:endParaRPr>
          </a:p>
          <a:p>
            <a:pPr lvl="1"/>
            <a:endParaRPr lang="en-US" sz="1800" dirty="0">
              <a:solidFill>
                <a:srgbClr val="000000"/>
              </a:solidFill>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This can be seen in the skill-based AI </a:t>
            </a:r>
            <a:r>
              <a:rPr lang="en-US" sz="1800" b="0" i="0" u="sng" strike="noStrike" dirty="0">
                <a:solidFill>
                  <a:srgbClr val="000000"/>
                </a:solidFill>
                <a:effectLst/>
                <a:latin typeface="Arial" panose="020B0604020202020204" pitchFamily="34" charset="0"/>
              </a:rPr>
              <a:t>evaluation</a:t>
            </a:r>
            <a:r>
              <a:rPr lang="en-US" sz="1800" b="0" i="0" u="none" strike="noStrike" dirty="0">
                <a:solidFill>
                  <a:srgbClr val="000000"/>
                </a:solidFill>
                <a:effectLst/>
                <a:latin typeface="Arial" panose="020B0604020202020204" pitchFamily="34" charset="0"/>
              </a:rPr>
              <a:t> trend:</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Human review</a:t>
            </a:r>
            <a:r>
              <a:rPr lang="en-US" sz="1800" b="0" i="0" u="none" strike="noStrike" dirty="0">
                <a:solidFill>
                  <a:srgbClr val="000000"/>
                </a:solidFill>
                <a:effectLst/>
                <a:latin typeface="Arial" panose="020B0604020202020204" pitchFamily="34" charset="0"/>
              </a:rPr>
              <a:t>: human judges observe the system’s input-output response and score it (Turing test and its variants)</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White-box analysis</a:t>
            </a:r>
            <a:r>
              <a:rPr lang="en-US" sz="1800" b="0" i="0" u="none" strike="noStrike" dirty="0">
                <a:solidFill>
                  <a:srgbClr val="000000"/>
                </a:solidFill>
                <a:effectLst/>
                <a:latin typeface="Arial" panose="020B0604020202020204" pitchFamily="34" charset="0"/>
              </a:rPr>
              <a:t>: algorithms solving a fully described task in a fully-described environment where all possible inputs can be explicitly enumerated or described analytically (an algorithm that solves the traveling salesman problem)</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Peer confrontation</a:t>
            </a:r>
            <a:r>
              <a:rPr lang="en-US" sz="1800" b="0" i="0" u="none" strike="noStrike" dirty="0">
                <a:solidFill>
                  <a:srgbClr val="000000"/>
                </a:solidFill>
                <a:effectLst/>
                <a:latin typeface="Arial" panose="020B0604020202020204" pitchFamily="34" charset="0"/>
              </a:rPr>
              <a:t>: having the system compete against either other AIs or humans (chess)</a:t>
            </a: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Benchmarks</a:t>
            </a:r>
            <a:r>
              <a:rPr lang="en-US" sz="1800" b="0" i="0" u="none" strike="noStrike" dirty="0">
                <a:solidFill>
                  <a:srgbClr val="000000"/>
                </a:solidFill>
                <a:effectLst/>
                <a:latin typeface="Arial" panose="020B0604020202020204" pitchFamily="34" charset="0"/>
              </a:rPr>
              <a:t>: having the system produce outputs for a “test set” of inputs</a:t>
            </a:r>
          </a:p>
        </p:txBody>
      </p:sp>
      <p:pic>
        <p:nvPicPr>
          <p:cNvPr id="4" name="Picture 3">
            <a:extLst>
              <a:ext uri="{FF2B5EF4-FFF2-40B4-BE49-F238E27FC236}">
                <a16:creationId xmlns:a16="http://schemas.microsoft.com/office/drawing/2014/main" id="{CCEC151B-0F17-51F9-B6BD-23AEE4B10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26561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590F-BD99-E3FD-228A-CB0C05413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DBED6-9111-5D98-1385-87F7AF3A560C}"/>
              </a:ext>
            </a:extLst>
          </p:cNvPr>
          <p:cNvSpPr>
            <a:spLocks noGrp="1"/>
          </p:cNvSpPr>
          <p:nvPr>
            <p:ph type="title"/>
          </p:nvPr>
        </p:nvSpPr>
        <p:spPr/>
        <p:txBody>
          <a:bodyPr/>
          <a:lstStyle/>
          <a:p>
            <a:r>
              <a:rPr lang="en-US" dirty="0"/>
              <a:t>But what is really the promise of “AI”</a:t>
            </a:r>
          </a:p>
        </p:txBody>
      </p:sp>
      <p:sp>
        <p:nvSpPr>
          <p:cNvPr id="3" name="Content Placeholder 2">
            <a:extLst>
              <a:ext uri="{FF2B5EF4-FFF2-40B4-BE49-F238E27FC236}">
                <a16:creationId xmlns:a16="http://schemas.microsoft.com/office/drawing/2014/main" id="{DDAFDDFA-D7A7-CB60-1CC8-43AD1A89257F}"/>
              </a:ext>
            </a:extLst>
          </p:cNvPr>
          <p:cNvSpPr>
            <a:spLocks noGrp="1"/>
          </p:cNvSpPr>
          <p:nvPr>
            <p:ph idx="1"/>
          </p:nvPr>
        </p:nvSpPr>
        <p:spPr/>
        <p:txBody>
          <a:bodyPr/>
          <a:lstStyle/>
          <a:p>
            <a:r>
              <a:rPr lang="en-US" sz="2400" b="0" i="0" u="none" strike="noStrike" dirty="0">
                <a:solidFill>
                  <a:srgbClr val="000000"/>
                </a:solidFill>
                <a:effectLst/>
                <a:latin typeface="Arial" panose="020B0604020202020204" pitchFamily="34" charset="0"/>
              </a:rPr>
              <a:t>The </a:t>
            </a:r>
            <a:r>
              <a:rPr lang="en-US" sz="2400" b="0" i="0" u="sng" dirty="0">
                <a:solidFill>
                  <a:srgbClr val="000000"/>
                </a:solidFill>
                <a:effectLst/>
                <a:latin typeface="Arial" panose="020B0604020202020204" pitchFamily="34" charset="0"/>
              </a:rPr>
              <a:t>promise of the field of AI</a:t>
            </a:r>
            <a:r>
              <a:rPr lang="en-US" sz="2400" b="0" i="0" u="none" strike="noStrike" dirty="0">
                <a:solidFill>
                  <a:srgbClr val="000000"/>
                </a:solidFill>
                <a:effectLst/>
                <a:latin typeface="Arial" panose="020B0604020202020204" pitchFamily="34" charset="0"/>
              </a:rPr>
              <a:t>, spelled out explicitly at its inception in the 1950s and repeated countless times since, </a:t>
            </a:r>
            <a:r>
              <a:rPr lang="en-US" sz="2400" b="0" i="0" u="sng" dirty="0">
                <a:solidFill>
                  <a:srgbClr val="000000"/>
                </a:solidFill>
                <a:effectLst/>
                <a:latin typeface="Arial" panose="020B0604020202020204" pitchFamily="34" charset="0"/>
              </a:rPr>
              <a:t>is to develop machines that possess intelligence comparable to that of humans</a:t>
            </a:r>
            <a:r>
              <a:rPr lang="en-US" sz="2400" b="0" i="0" u="none" strike="noStrike" dirty="0">
                <a:solidFill>
                  <a:srgbClr val="000000"/>
                </a:solidFill>
                <a:effectLst/>
                <a:latin typeface="Arial" panose="020B0604020202020204" pitchFamily="34" charset="0"/>
              </a:rPr>
              <a:t>. [TODO cite]</a:t>
            </a:r>
          </a:p>
          <a:p>
            <a:endParaRPr lang="en-US" sz="1800" dirty="0">
              <a:solidFill>
                <a:srgbClr val="000000"/>
              </a:solidFill>
              <a:latin typeface="Arial" panose="020B0604020202020204" pitchFamily="34" charset="0"/>
            </a:endParaRPr>
          </a:p>
          <a:p>
            <a:r>
              <a:rPr lang="en-US" sz="2400" b="0" i="0" u="none" strike="noStrike" dirty="0">
                <a:solidFill>
                  <a:srgbClr val="000000"/>
                </a:solidFill>
                <a:effectLst/>
                <a:latin typeface="Arial" panose="020B0604020202020204" pitchFamily="34" charset="0"/>
              </a:rPr>
              <a:t>But AI has since been falling short of its ideal: They have major limitations, </a:t>
            </a:r>
          </a:p>
          <a:p>
            <a:pPr lvl="1"/>
            <a:r>
              <a:rPr lang="en-US" sz="1800" b="0" i="0" u="none" strike="noStrike" dirty="0">
                <a:solidFill>
                  <a:srgbClr val="000000"/>
                </a:solidFill>
                <a:effectLst/>
                <a:latin typeface="Arial" panose="020B0604020202020204" pitchFamily="34" charset="0"/>
              </a:rPr>
              <a:t>brittle, </a:t>
            </a:r>
          </a:p>
          <a:p>
            <a:pPr lvl="1"/>
            <a:r>
              <a:rPr lang="en-US" sz="1800" b="0" i="0" u="none" strike="noStrike" dirty="0">
                <a:solidFill>
                  <a:srgbClr val="000000"/>
                </a:solidFill>
                <a:effectLst/>
                <a:latin typeface="Arial" panose="020B0604020202020204" pitchFamily="34" charset="0"/>
              </a:rPr>
              <a:t>data-hungry, </a:t>
            </a:r>
          </a:p>
          <a:p>
            <a:pPr lvl="1"/>
            <a:r>
              <a:rPr lang="en-US" sz="1800" b="0" i="0" u="none" strike="noStrike" dirty="0">
                <a:solidFill>
                  <a:srgbClr val="000000"/>
                </a:solidFill>
                <a:effectLst/>
                <a:latin typeface="Arial" panose="020B0604020202020204" pitchFamily="34" charset="0"/>
              </a:rPr>
              <a:t>unable to make sense of situations that deviate slightly from their training data or the assumptions of their creators, and </a:t>
            </a:r>
          </a:p>
          <a:p>
            <a:pPr lvl="1"/>
            <a:r>
              <a:rPr lang="en-US" sz="1800" b="0" i="0" u="none" strike="noStrike" dirty="0">
                <a:solidFill>
                  <a:srgbClr val="000000"/>
                </a:solidFill>
                <a:effectLst/>
                <a:latin typeface="Arial" panose="020B0604020202020204" pitchFamily="34" charset="0"/>
              </a:rPr>
              <a:t>unable to repurpose themselves to deal with novel tasks without significant involvement from human researchers.</a:t>
            </a:r>
            <a:endParaRPr lang="en-US" sz="1600" b="0" dirty="0">
              <a:effectLst/>
            </a:endParaRPr>
          </a:p>
          <a:p>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F15E58E9-C8DD-9DCC-AAC8-A2A4D001D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38705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2E7B9-8B28-4C49-4C38-49FB7670B1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AAC47C-2612-8E12-C065-2B26AA309860}"/>
              </a:ext>
            </a:extLst>
          </p:cNvPr>
          <p:cNvSpPr>
            <a:spLocks noGrp="1"/>
          </p:cNvSpPr>
          <p:nvPr>
            <p:ph type="title"/>
          </p:nvPr>
        </p:nvSpPr>
        <p:spPr/>
        <p:txBody>
          <a:bodyPr/>
          <a:lstStyle/>
          <a:p>
            <a:r>
              <a:rPr lang="en-US" dirty="0"/>
              <a:t>What other fields hoped it to be; cog sci</a:t>
            </a:r>
          </a:p>
        </p:txBody>
      </p:sp>
      <p:sp>
        <p:nvSpPr>
          <p:cNvPr id="3" name="Content Placeholder 2">
            <a:extLst>
              <a:ext uri="{FF2B5EF4-FFF2-40B4-BE49-F238E27FC236}">
                <a16:creationId xmlns:a16="http://schemas.microsoft.com/office/drawing/2014/main" id="{F030D840-1A1C-E627-0B64-B531D6A23ACD}"/>
              </a:ext>
            </a:extLst>
          </p:cNvPr>
          <p:cNvSpPr>
            <a:spLocks noGrp="1"/>
          </p:cNvSpPr>
          <p:nvPr>
            <p:ph idx="1"/>
          </p:nvPr>
        </p:nvSpPr>
        <p:spPr/>
        <p:txBody>
          <a:bodyPr/>
          <a:lstStyle/>
          <a:p>
            <a:pPr rtl="0"/>
            <a:r>
              <a:rPr lang="en-US" sz="2400" b="0" i="0" u="none" strike="noStrike" dirty="0">
                <a:solidFill>
                  <a:srgbClr val="000000"/>
                </a:solidFill>
                <a:effectLst/>
                <a:latin typeface="Arial" panose="020B0604020202020204" pitchFamily="34" charset="0"/>
              </a:rPr>
              <a:t>Definition of AI: “Intelligence measures an agent’s ability to </a:t>
            </a:r>
            <a:r>
              <a:rPr lang="en-US" sz="2400" b="0" i="0" u="sng" dirty="0">
                <a:solidFill>
                  <a:srgbClr val="000000"/>
                </a:solidFill>
                <a:effectLst/>
                <a:latin typeface="Arial" panose="020B0604020202020204" pitchFamily="34" charset="0"/>
              </a:rPr>
              <a:t>achieve goals</a:t>
            </a:r>
            <a:r>
              <a:rPr lang="en-US" sz="2400" b="0" i="0" u="none" strike="noStrike" dirty="0">
                <a:solidFill>
                  <a:srgbClr val="000000"/>
                </a:solidFill>
                <a:effectLst/>
                <a:latin typeface="Arial" panose="020B0604020202020204" pitchFamily="34" charset="0"/>
              </a:rPr>
              <a:t> in a </a:t>
            </a:r>
            <a:r>
              <a:rPr lang="en-US" sz="2400" b="0" i="0" u="sng" dirty="0">
                <a:solidFill>
                  <a:srgbClr val="000000"/>
                </a:solidFill>
                <a:effectLst/>
                <a:latin typeface="Arial" panose="020B0604020202020204" pitchFamily="34" charset="0"/>
              </a:rPr>
              <a:t>wide range of environments</a:t>
            </a:r>
            <a:r>
              <a:rPr lang="en-US" sz="2400" b="0" i="0" u="none" strike="noStrike" dirty="0">
                <a:solidFill>
                  <a:srgbClr val="000000"/>
                </a:solidFill>
                <a:effectLst/>
                <a:latin typeface="Arial" panose="020B0604020202020204" pitchFamily="34" charset="0"/>
              </a:rPr>
              <a:t>.” as surveyed by Legg and Hutter 2007</a:t>
            </a:r>
            <a:endParaRPr lang="en-US" sz="2000" b="0" dirty="0">
              <a:effectLst/>
            </a:endParaRPr>
          </a:p>
          <a:p>
            <a:pPr lvl="1"/>
            <a:r>
              <a:rPr lang="en-US" sz="1800" b="0" i="0" u="none" strike="noStrike" dirty="0">
                <a:solidFill>
                  <a:srgbClr val="000000"/>
                </a:solidFill>
                <a:effectLst/>
                <a:latin typeface="Arial" panose="020B0604020202020204" pitchFamily="34" charset="0"/>
              </a:rPr>
              <a:t>This points out two characterizations: </a:t>
            </a:r>
            <a:endParaRPr lang="en-US" sz="1600" b="0" dirty="0">
              <a:effectLst/>
            </a:endParaRPr>
          </a:p>
          <a:p>
            <a:pPr lvl="1"/>
            <a:r>
              <a:rPr lang="en-US" sz="1800" b="0" i="0" u="none" strike="noStrike" dirty="0">
                <a:solidFill>
                  <a:srgbClr val="000000"/>
                </a:solidFill>
                <a:effectLst/>
                <a:latin typeface="Arial" panose="020B0604020202020204" pitchFamily="34" charset="0"/>
              </a:rPr>
              <a:t>1) emphasis on task-specific skill</a:t>
            </a:r>
            <a:endParaRPr lang="en-US" sz="1600" b="0" dirty="0">
              <a:effectLst/>
            </a:endParaRPr>
          </a:p>
          <a:p>
            <a:pPr lvl="1"/>
            <a:r>
              <a:rPr lang="en-US" sz="1800" b="0" i="0" u="none" strike="noStrike" dirty="0">
                <a:solidFill>
                  <a:srgbClr val="000000"/>
                </a:solidFill>
                <a:effectLst/>
                <a:latin typeface="Arial" panose="020B0604020202020204" pitchFamily="34" charset="0"/>
              </a:rPr>
              <a:t>2) focused on generality and adaptation</a:t>
            </a:r>
            <a:endParaRPr lang="en-US" sz="1600" b="0" dirty="0">
              <a:effectLst/>
            </a:endParaRPr>
          </a:p>
          <a:p>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4B161DCC-3B83-3D82-57D3-1CE3CA79F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449632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21855-16BD-EBFE-EBB0-CD8840A81F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A5E1AC-9A96-E6BB-59BD-05B9B48540E6}"/>
              </a:ext>
            </a:extLst>
          </p:cNvPr>
          <p:cNvSpPr>
            <a:spLocks noGrp="1"/>
          </p:cNvSpPr>
          <p:nvPr>
            <p:ph type="title"/>
          </p:nvPr>
        </p:nvSpPr>
        <p:spPr/>
        <p:txBody>
          <a:bodyPr/>
          <a:lstStyle/>
          <a:p>
            <a:r>
              <a:rPr lang="en-US" sz="4400" b="0" i="0" u="none" strike="noStrike" dirty="0">
                <a:solidFill>
                  <a:srgbClr val="000000"/>
                </a:solidFill>
                <a:effectLst/>
                <a:latin typeface="Arial" panose="020B0604020202020204" pitchFamily="34" charset="0"/>
              </a:rPr>
              <a:t>Definition of intelligence and the mind</a:t>
            </a:r>
            <a:endParaRPr lang="en-US" dirty="0"/>
          </a:p>
        </p:txBody>
      </p:sp>
      <p:sp>
        <p:nvSpPr>
          <p:cNvPr id="3" name="Content Placeholder 2">
            <a:extLst>
              <a:ext uri="{FF2B5EF4-FFF2-40B4-BE49-F238E27FC236}">
                <a16:creationId xmlns:a16="http://schemas.microsoft.com/office/drawing/2014/main" id="{98E72BCC-70AD-49FC-5D16-F82EDA545953}"/>
              </a:ext>
            </a:extLst>
          </p:cNvPr>
          <p:cNvSpPr>
            <a:spLocks noGrp="1"/>
          </p:cNvSpPr>
          <p:nvPr>
            <p:ph idx="1"/>
          </p:nvPr>
        </p:nvSpPr>
        <p:spPr/>
        <p:txBody>
          <a:bodyPr/>
          <a:lstStyle/>
          <a:p>
            <a:pPr rtl="0"/>
            <a:r>
              <a:rPr lang="en-US" sz="1800" b="0" i="0" u="none" strike="noStrike" dirty="0">
                <a:solidFill>
                  <a:srgbClr val="000000"/>
                </a:solidFill>
                <a:effectLst/>
                <a:latin typeface="Arial" panose="020B0604020202020204" pitchFamily="34" charset="0"/>
              </a:rPr>
              <a:t>These two map to </a:t>
            </a:r>
            <a:r>
              <a:rPr lang="en-US" sz="1800" b="0" i="0" u="none" strike="noStrike" dirty="0" err="1">
                <a:solidFill>
                  <a:srgbClr val="000000"/>
                </a:solidFill>
                <a:effectLst/>
                <a:latin typeface="Arial" panose="020B0604020202020204" pitchFamily="34" charset="0"/>
              </a:rPr>
              <a:t>Catell’s</a:t>
            </a:r>
            <a:r>
              <a:rPr lang="en-US" sz="1800" b="0" i="0" u="none" strike="noStrike" dirty="0">
                <a:solidFill>
                  <a:srgbClr val="000000"/>
                </a:solidFill>
                <a:effectLst/>
                <a:latin typeface="Arial" panose="020B0604020202020204" pitchFamily="34" charset="0"/>
              </a:rPr>
              <a:t> 1971 theory of </a:t>
            </a:r>
            <a:r>
              <a:rPr lang="en-US" sz="1800" b="0" i="0" u="sng" dirty="0">
                <a:solidFill>
                  <a:srgbClr val="000000"/>
                </a:solidFill>
                <a:effectLst/>
                <a:latin typeface="Arial" panose="020B0604020202020204" pitchFamily="34" charset="0"/>
              </a:rPr>
              <a:t>Fluid</a:t>
            </a:r>
            <a:r>
              <a:rPr lang="en-US" sz="1800" b="0" i="0" u="none" strike="noStrike" dirty="0">
                <a:solidFill>
                  <a:srgbClr val="000000"/>
                </a:solidFill>
                <a:effectLst/>
                <a:latin typeface="Arial" panose="020B0604020202020204" pitchFamily="34" charset="0"/>
              </a:rPr>
              <a:t> and </a:t>
            </a:r>
            <a:r>
              <a:rPr lang="en-US" sz="1800" b="0" i="0" u="sng" dirty="0">
                <a:solidFill>
                  <a:srgbClr val="000000"/>
                </a:solidFill>
                <a:effectLst/>
                <a:latin typeface="Arial" panose="020B0604020202020204" pitchFamily="34" charset="0"/>
              </a:rPr>
              <a:t>Crystalized</a:t>
            </a:r>
            <a:r>
              <a:rPr lang="en-US" sz="1800" b="0" i="0" u="none" strike="noStrike" dirty="0">
                <a:solidFill>
                  <a:srgbClr val="000000"/>
                </a:solidFill>
                <a:effectLst/>
                <a:latin typeface="Arial" panose="020B0604020202020204" pitchFamily="34" charset="0"/>
              </a:rPr>
              <a:t> intelligence!</a:t>
            </a:r>
            <a:endParaRPr lang="en-US" sz="1200" b="0" dirty="0">
              <a:effectLst/>
            </a:endParaRP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relatively static assembly of special-purpose mechanisms developed by evolution, only capable of learning what is it programmed to acquire</a:t>
            </a:r>
          </a:p>
          <a:p>
            <a:pPr rtl="0" fontAlgn="base">
              <a:buFont typeface="+mj-lt"/>
              <a:buAutoNum type="arabicPeriod"/>
            </a:pPr>
            <a:r>
              <a:rPr lang="en-US" sz="1800" b="0" i="0" u="none" strike="noStrike" dirty="0">
                <a:solidFill>
                  <a:srgbClr val="000000"/>
                </a:solidFill>
                <a:effectLst/>
                <a:latin typeface="Arial" panose="020B0604020202020204" pitchFamily="34" charset="0"/>
              </a:rPr>
              <a:t>mind is a general-purpose “blank slate” capable of turning arbitrary experience into knowledge and skills, and that could be directed at any problem</a:t>
            </a:r>
          </a:p>
          <a:p>
            <a:endParaRPr lang="en-US" sz="18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C4CBE3D8-3A4F-8E70-91F2-B110A33F7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18719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A8BE-0D8D-139B-AEEC-0BAB74CDC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0BD802-1A85-8B79-24DC-A97E2139AFF1}"/>
              </a:ext>
            </a:extLst>
          </p:cNvPr>
          <p:cNvSpPr>
            <a:spLocks noGrp="1"/>
          </p:cNvSpPr>
          <p:nvPr>
            <p:ph type="title"/>
          </p:nvPr>
        </p:nvSpPr>
        <p:spPr/>
        <p:txBody>
          <a:bodyPr>
            <a:normAutofit/>
          </a:bodyPr>
          <a:lstStyle/>
          <a:p>
            <a:pPr rtl="0"/>
            <a:r>
              <a:rPr lang="en-US" sz="3200" b="1" i="0" u="none" strike="noStrike" dirty="0">
                <a:solidFill>
                  <a:srgbClr val="000000"/>
                </a:solidFill>
                <a:effectLst/>
                <a:latin typeface="Arial" panose="020B0604020202020204" pitchFamily="34" charset="0"/>
              </a:rPr>
              <a:t>Intelligence as a collection of task specific skills</a:t>
            </a:r>
            <a:endParaRPr lang="en-US" b="0" dirty="0">
              <a:effectLst/>
            </a:endParaRPr>
          </a:p>
        </p:txBody>
      </p:sp>
      <p:sp>
        <p:nvSpPr>
          <p:cNvPr id="3" name="Content Placeholder 2">
            <a:extLst>
              <a:ext uri="{FF2B5EF4-FFF2-40B4-BE49-F238E27FC236}">
                <a16:creationId xmlns:a16="http://schemas.microsoft.com/office/drawing/2014/main" id="{D3BBDCDE-5D99-5A77-3B45-A8BF65593E48}"/>
              </a:ext>
            </a:extLst>
          </p:cNvPr>
          <p:cNvSpPr>
            <a:spLocks noGrp="1"/>
          </p:cNvSpPr>
          <p:nvPr>
            <p:ph idx="1"/>
          </p:nvPr>
        </p:nvSpPr>
        <p:spPr/>
        <p:txBody>
          <a:bodyPr/>
          <a:lstStyle/>
          <a:p>
            <a:pPr rtl="0"/>
            <a:r>
              <a:rPr lang="en-US" sz="1800" b="1" i="0" u="none" strike="noStrike" dirty="0">
                <a:solidFill>
                  <a:srgbClr val="000000"/>
                </a:solidFill>
                <a:effectLst/>
                <a:latin typeface="Arial" panose="020B0604020202020204" pitchFamily="34" charset="0"/>
              </a:rPr>
              <a:t>Marvin Minsky</a:t>
            </a:r>
            <a:r>
              <a:rPr lang="en-US" sz="1800" b="0" i="0" u="none" strike="noStrike" dirty="0">
                <a:solidFill>
                  <a:srgbClr val="000000"/>
                </a:solidFill>
                <a:effectLst/>
                <a:latin typeface="Arial" panose="020B0604020202020204" pitchFamily="34" charset="0"/>
              </a:rPr>
              <a:t>’s 1968 definition of AI: “</a:t>
            </a:r>
            <a:r>
              <a:rPr lang="en-US" sz="1800" b="0" i="1" u="none" strike="noStrike" dirty="0">
                <a:solidFill>
                  <a:srgbClr val="000000"/>
                </a:solidFill>
                <a:effectLst/>
                <a:latin typeface="Arial" panose="020B0604020202020204" pitchFamily="34" charset="0"/>
              </a:rPr>
              <a:t>AI is the science of making machines capable of performing tasks that would require intelligence if done by humans</a:t>
            </a:r>
            <a:r>
              <a:rPr lang="en-US" sz="1800" b="0" i="0" u="none" strike="noStrike" dirty="0">
                <a:solidFill>
                  <a:srgbClr val="000000"/>
                </a:solidFill>
                <a:effectLst/>
                <a:latin typeface="Arial" panose="020B0604020202020204" pitchFamily="34" charset="0"/>
              </a:rPr>
              <a:t>”.</a:t>
            </a:r>
            <a:endParaRPr lang="en-US" sz="28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Then the AI community decided the “problem of intelligence” would be solved if only we could encode human skills into formal rules and encode human knowledge into explicit </a:t>
            </a:r>
            <a:r>
              <a:rPr lang="en-US" sz="1800" b="0" i="0" u="sng" strike="noStrike" dirty="0">
                <a:solidFill>
                  <a:srgbClr val="000000"/>
                </a:solidFill>
                <a:effectLst/>
                <a:latin typeface="Arial" panose="020B0604020202020204" pitchFamily="34" charset="0"/>
              </a:rPr>
              <a:t>databases</a:t>
            </a:r>
            <a:r>
              <a:rPr lang="en-US" sz="1800" b="0" i="0" u="none" strike="noStrike" dirty="0">
                <a:solidFill>
                  <a:srgbClr val="000000"/>
                </a:solidFill>
                <a:effectLst/>
                <a:latin typeface="Arial" panose="020B0604020202020204" pitchFamily="34" charset="0"/>
              </a:rPr>
              <a:t>.</a:t>
            </a:r>
          </a:p>
        </p:txBody>
      </p:sp>
      <p:pic>
        <p:nvPicPr>
          <p:cNvPr id="4" name="Picture 3">
            <a:extLst>
              <a:ext uri="{FF2B5EF4-FFF2-40B4-BE49-F238E27FC236}">
                <a16:creationId xmlns:a16="http://schemas.microsoft.com/office/drawing/2014/main" id="{83FBE824-03E0-DBF1-719E-4AA48BCEF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362175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B8746-0F3E-1396-8B2E-3C4F711EC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B1C64-4D62-5F20-04FC-B00D65F5980E}"/>
              </a:ext>
            </a:extLst>
          </p:cNvPr>
          <p:cNvSpPr>
            <a:spLocks noGrp="1"/>
          </p:cNvSpPr>
          <p:nvPr>
            <p:ph type="title"/>
          </p:nvPr>
        </p:nvSpPr>
        <p:spPr/>
        <p:txBody>
          <a:bodyPr>
            <a:normAutofit/>
          </a:bodyPr>
          <a:lstStyle/>
          <a:p>
            <a:pPr rtl="0"/>
            <a:r>
              <a:rPr lang="en-US" sz="3200" b="1" i="0" u="none" strike="noStrike" dirty="0">
                <a:solidFill>
                  <a:srgbClr val="000000"/>
                </a:solidFill>
                <a:effectLst/>
                <a:latin typeface="Arial" panose="020B0604020202020204" pitchFamily="34" charset="0"/>
              </a:rPr>
              <a:t>In contrast, </a:t>
            </a:r>
            <a:endParaRPr lang="en-US" b="0" dirty="0">
              <a:effectLst/>
            </a:endParaRPr>
          </a:p>
        </p:txBody>
      </p:sp>
      <p:sp>
        <p:nvSpPr>
          <p:cNvPr id="3" name="Content Placeholder 2">
            <a:extLst>
              <a:ext uri="{FF2B5EF4-FFF2-40B4-BE49-F238E27FC236}">
                <a16:creationId xmlns:a16="http://schemas.microsoft.com/office/drawing/2014/main" id="{D0284EFC-D446-985F-494C-6988EEBE5BC0}"/>
              </a:ext>
            </a:extLst>
          </p:cNvPr>
          <p:cNvSpPr>
            <a:spLocks noGrp="1"/>
          </p:cNvSpPr>
          <p:nvPr>
            <p:ph idx="1"/>
          </p:nvPr>
        </p:nvSpPr>
        <p:spPr/>
        <p:txBody>
          <a:bodyPr/>
          <a:lstStyle/>
          <a:p>
            <a:pPr rtl="0"/>
            <a:r>
              <a:rPr lang="en-US" sz="1800" b="0" i="0" u="none" strike="noStrike" dirty="0">
                <a:solidFill>
                  <a:srgbClr val="000000"/>
                </a:solidFill>
                <a:effectLst/>
                <a:latin typeface="Arial" panose="020B0604020202020204" pitchFamily="34" charset="0"/>
              </a:rPr>
              <a:t>a number of researchers have taken the position that intelligence lies in the general ability to acquire new skills through learning; an ability that could be directed to a wide range of previously unknown problems – perhaps even any problem at all.</a:t>
            </a:r>
            <a:endParaRPr lang="en-US" sz="2800" b="0" dirty="0">
              <a:effectLst/>
            </a:endParaRPr>
          </a:p>
          <a:p>
            <a:pPr rtl="0"/>
            <a:r>
              <a:rPr lang="en-US" sz="1800" b="1" i="0" u="sng" dirty="0">
                <a:solidFill>
                  <a:srgbClr val="000000"/>
                </a:solidFill>
                <a:effectLst/>
                <a:latin typeface="Arial" panose="020B0604020202020204" pitchFamily="34" charset="0"/>
              </a:rPr>
              <a:t>McCarthy</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AI is the science and engineering of making machines do tasks they have never seen and have not been prepared for beforehand</a:t>
            </a:r>
            <a:r>
              <a:rPr lang="en-US" sz="1800" b="0" i="0" u="none" strike="noStrike" dirty="0">
                <a:solidFill>
                  <a:srgbClr val="000000"/>
                </a:solidFill>
                <a:effectLst/>
                <a:latin typeface="Arial" panose="020B0604020202020204" pitchFamily="34" charset="0"/>
              </a:rPr>
              <a:t>”.</a:t>
            </a:r>
            <a:endParaRPr lang="en-US" sz="2800" b="0" dirty="0">
              <a:effectLst/>
            </a:endParaRPr>
          </a:p>
          <a:p>
            <a:pPr rtl="0"/>
            <a:r>
              <a:rPr lang="en-US" sz="1800" b="0" i="0" u="none" strike="noStrike" dirty="0">
                <a:solidFill>
                  <a:srgbClr val="000000"/>
                </a:solidFill>
                <a:effectLst/>
                <a:latin typeface="Arial" panose="020B0604020202020204" pitchFamily="34" charset="0"/>
              </a:rPr>
              <a:t>This notion was also reflected before by </a:t>
            </a:r>
            <a:r>
              <a:rPr lang="en-US" sz="1800" b="1" i="0" u="none" strike="noStrike" dirty="0">
                <a:solidFill>
                  <a:srgbClr val="000000"/>
                </a:solidFill>
                <a:effectLst/>
                <a:latin typeface="Arial" panose="020B0604020202020204" pitchFamily="34" charset="0"/>
              </a:rPr>
              <a:t>Turing</a:t>
            </a:r>
            <a:r>
              <a:rPr lang="en-US" sz="1800" b="0" i="0" u="none" strike="noStrike" dirty="0">
                <a:solidFill>
                  <a:srgbClr val="000000"/>
                </a:solidFill>
                <a:effectLst/>
                <a:latin typeface="Arial" panose="020B0604020202020204" pitchFamily="34" charset="0"/>
              </a:rPr>
              <a:t> and </a:t>
            </a:r>
            <a:r>
              <a:rPr lang="en-US" sz="1800" b="1" i="0" u="none" strike="noStrike" dirty="0" err="1">
                <a:solidFill>
                  <a:srgbClr val="000000"/>
                </a:solidFill>
                <a:effectLst/>
                <a:latin typeface="Arial" panose="020B0604020202020204" pitchFamily="34" charset="0"/>
              </a:rPr>
              <a:t>Freiedberg</a:t>
            </a:r>
            <a:r>
              <a:rPr lang="en-US" sz="1800" dirty="0">
                <a:solidFill>
                  <a:srgbClr val="000000"/>
                </a:solidFill>
                <a:latin typeface="Arial" panose="020B0604020202020204" pitchFamily="34" charset="0"/>
              </a:rPr>
              <a:t>.</a:t>
            </a:r>
            <a:endParaRPr lang="en-US" sz="2800" b="0" dirty="0">
              <a:effectLst/>
            </a:endParaRPr>
          </a:p>
        </p:txBody>
      </p:sp>
      <p:pic>
        <p:nvPicPr>
          <p:cNvPr id="4" name="Picture 3">
            <a:extLst>
              <a:ext uri="{FF2B5EF4-FFF2-40B4-BE49-F238E27FC236}">
                <a16:creationId xmlns:a16="http://schemas.microsoft.com/office/drawing/2014/main" id="{A76B6A00-6B6E-4730-E3E6-EBD3876F9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189750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7DE93-EB31-6DAA-EA43-CE6FDE28F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36433-AFAB-9AF2-89FD-C97AE4DC58C4}"/>
              </a:ext>
            </a:extLst>
          </p:cNvPr>
          <p:cNvSpPr>
            <a:spLocks noGrp="1"/>
          </p:cNvSpPr>
          <p:nvPr>
            <p:ph type="title"/>
          </p:nvPr>
        </p:nvSpPr>
        <p:spPr/>
        <p:txBody>
          <a:bodyPr>
            <a:normAutofit/>
          </a:bodyPr>
          <a:lstStyle/>
          <a:p>
            <a:pPr rtl="0"/>
            <a:r>
              <a:rPr lang="en-US" sz="3200" b="1" i="0" u="none" strike="noStrike" dirty="0">
                <a:solidFill>
                  <a:srgbClr val="000000"/>
                </a:solidFill>
                <a:effectLst/>
                <a:latin typeface="Arial" panose="020B0604020202020204" pitchFamily="34" charset="0"/>
              </a:rPr>
              <a:t>The spectrum of Generalization: robustness, flexibility, generality</a:t>
            </a:r>
            <a:endParaRPr lang="en-US" sz="4400" b="0" dirty="0">
              <a:effectLst/>
            </a:endParaRPr>
          </a:p>
        </p:txBody>
      </p:sp>
      <p:sp>
        <p:nvSpPr>
          <p:cNvPr id="3" name="Content Placeholder 2">
            <a:extLst>
              <a:ext uri="{FF2B5EF4-FFF2-40B4-BE49-F238E27FC236}">
                <a16:creationId xmlns:a16="http://schemas.microsoft.com/office/drawing/2014/main" id="{9989138F-9BD1-268E-BFE3-17D680D43C27}"/>
              </a:ext>
            </a:extLst>
          </p:cNvPr>
          <p:cNvSpPr>
            <a:spLocks noGrp="1"/>
          </p:cNvSpPr>
          <p:nvPr>
            <p:ph idx="1"/>
          </p:nvPr>
        </p:nvSpPr>
        <p:spPr/>
        <p:txBody>
          <a:bodyPr/>
          <a:lstStyle/>
          <a:p>
            <a:pPr rtl="0"/>
            <a:r>
              <a:rPr lang="en-US" sz="1800" b="0" i="0" u="none" strike="noStrike" dirty="0">
                <a:solidFill>
                  <a:srgbClr val="000000"/>
                </a:solidFill>
                <a:effectLst/>
                <a:latin typeface="Arial" panose="020B0604020202020204" pitchFamily="34" charset="0"/>
              </a:rPr>
              <a:t>The resurgence of </a:t>
            </a:r>
            <a:r>
              <a:rPr lang="en-US" sz="1800" b="0" i="0" u="sng" dirty="0">
                <a:solidFill>
                  <a:srgbClr val="000000"/>
                </a:solidFill>
                <a:effectLst/>
                <a:latin typeface="Arial" panose="020B0604020202020204" pitchFamily="34" charset="0"/>
              </a:rPr>
              <a:t>machine learning</a:t>
            </a:r>
            <a:r>
              <a:rPr lang="en-US" sz="1800" b="0" i="0" u="none" strike="noStrike" dirty="0">
                <a:solidFill>
                  <a:srgbClr val="000000"/>
                </a:solidFill>
                <a:effectLst/>
                <a:latin typeface="Arial" panose="020B0604020202020204" pitchFamily="34" charset="0"/>
              </a:rPr>
              <a:t> in the </a:t>
            </a:r>
            <a:r>
              <a:rPr lang="en-US" sz="1800" b="0" i="0" u="sng" dirty="0">
                <a:solidFill>
                  <a:srgbClr val="000000"/>
                </a:solidFill>
                <a:effectLst/>
                <a:latin typeface="Arial" panose="020B0604020202020204" pitchFamily="34" charset="0"/>
              </a:rPr>
              <a:t>1980s</a:t>
            </a:r>
            <a:r>
              <a:rPr lang="en-US" sz="1800" b="0" i="0" u="none" strike="noStrike" dirty="0">
                <a:solidFill>
                  <a:srgbClr val="000000"/>
                </a:solidFill>
                <a:effectLst/>
                <a:latin typeface="Arial" panose="020B0604020202020204" pitchFamily="34" charset="0"/>
              </a:rPr>
              <a:t> has led to an interest in formally defining, measuring, and maximizing generalization.</a:t>
            </a:r>
          </a:p>
          <a:p>
            <a:pPr rtl="0"/>
            <a:endParaRPr lang="en-US" sz="1800" dirty="0">
              <a:solidFill>
                <a:srgbClr val="000000"/>
              </a:solidFill>
              <a:latin typeface="Arial" panose="020B0604020202020204" pitchFamily="34" charset="0"/>
            </a:endParaRPr>
          </a:p>
          <a:p>
            <a:r>
              <a:rPr lang="en-US" sz="1800" b="0" i="0" u="sng" dirty="0">
                <a:solidFill>
                  <a:srgbClr val="000000"/>
                </a:solidFill>
                <a:effectLst/>
                <a:latin typeface="Arial" panose="020B0604020202020204" pitchFamily="34" charset="0"/>
              </a:rPr>
              <a:t>Generalization is a concept that predates machine learning</a:t>
            </a:r>
            <a:r>
              <a:rPr lang="en-US" sz="1800" b="0" i="0" u="none" strike="noStrike" dirty="0">
                <a:solidFill>
                  <a:srgbClr val="000000"/>
                </a:solidFill>
                <a:effectLst/>
                <a:latin typeface="Arial" panose="020B0604020202020204" pitchFamily="34" charset="0"/>
              </a:rPr>
              <a:t>, originally developed to characterize how well a statistical model performs on inputs that were not part of its training data.</a:t>
            </a:r>
          </a:p>
          <a:p>
            <a:pPr rtl="0"/>
            <a:endParaRPr lang="en-US" sz="1800" dirty="0">
              <a:solidFill>
                <a:srgbClr val="000000"/>
              </a:solidFill>
              <a:latin typeface="Arial" panose="020B0604020202020204" pitchFamily="34" charset="0"/>
            </a:endParaRPr>
          </a:p>
          <a:p>
            <a:r>
              <a:rPr lang="en-US" sz="1800" b="0" i="0" u="none" strike="noStrike" dirty="0">
                <a:solidFill>
                  <a:srgbClr val="000000"/>
                </a:solidFill>
                <a:effectLst/>
                <a:latin typeface="Arial" panose="020B0604020202020204" pitchFamily="34" charset="0"/>
              </a:rPr>
              <a:t>In recent years, the success of </a:t>
            </a:r>
            <a:r>
              <a:rPr lang="en-US" sz="1800" b="0" i="0" u="sng" dirty="0">
                <a:solidFill>
                  <a:srgbClr val="000000"/>
                </a:solidFill>
                <a:effectLst/>
                <a:latin typeface="Arial" panose="020B0604020202020204" pitchFamily="34" charset="0"/>
              </a:rPr>
              <a:t>Deep Learning</a:t>
            </a:r>
            <a:r>
              <a:rPr lang="en-US" sz="1800" b="0" i="0" u="none" strike="noStrike" dirty="0">
                <a:solidFill>
                  <a:srgbClr val="000000"/>
                </a:solidFill>
                <a:effectLst/>
                <a:latin typeface="Arial" panose="020B0604020202020204" pitchFamily="34" charset="0"/>
              </a:rPr>
              <a:t>, as well as increasingly frequent run-ins with its limitations, have triggered renewed interest in generalization theory in the context of machine learning.</a:t>
            </a:r>
            <a:endParaRPr lang="en-US" sz="1800" dirty="0">
              <a:solidFill>
                <a:srgbClr val="000000"/>
              </a:solidFill>
              <a:latin typeface="Arial" panose="020B0604020202020204" pitchFamily="34" charset="0"/>
            </a:endParaRPr>
          </a:p>
          <a:p>
            <a:pPr rtl="0"/>
            <a:endParaRPr lang="en-US" sz="1800" dirty="0">
              <a:solidFill>
                <a:srgbClr val="000000"/>
              </a:solidFill>
              <a:latin typeface="Arial" panose="020B0604020202020204" pitchFamily="34" charset="0"/>
            </a:endParaRPr>
          </a:p>
          <a:p>
            <a:pPr rtl="0"/>
            <a:r>
              <a:rPr lang="en-US" sz="1800" b="0" i="0" u="none" strike="noStrike" dirty="0">
                <a:solidFill>
                  <a:srgbClr val="000000"/>
                </a:solidFill>
                <a:effectLst/>
                <a:latin typeface="Arial" panose="020B0604020202020204" pitchFamily="34" charset="0"/>
              </a:rPr>
              <a:t>The formal definition: “the ability to handle situations (or tasks) that differ from </a:t>
            </a:r>
            <a:r>
              <a:rPr lang="en-US" sz="1800" b="0" i="0" u="sng" dirty="0">
                <a:solidFill>
                  <a:srgbClr val="000000"/>
                </a:solidFill>
                <a:effectLst/>
                <a:latin typeface="Arial" panose="020B0604020202020204" pitchFamily="34" charset="0"/>
              </a:rPr>
              <a:t>previously encountered situations</a:t>
            </a:r>
            <a:r>
              <a:rPr lang="en-US" sz="1800" b="0" i="0" u="none" strike="noStrike" dirty="0">
                <a:solidFill>
                  <a:srgbClr val="000000"/>
                </a:solidFill>
                <a:effectLst/>
                <a:latin typeface="Arial" panose="020B0604020202020204" pitchFamily="34" charset="0"/>
              </a:rPr>
              <a:t>”.</a:t>
            </a:r>
            <a:endParaRPr lang="en-US" sz="2800" b="0" dirty="0">
              <a:effectLst/>
            </a:endParaRPr>
          </a:p>
        </p:txBody>
      </p:sp>
      <p:pic>
        <p:nvPicPr>
          <p:cNvPr id="4" name="Picture 3">
            <a:extLst>
              <a:ext uri="{FF2B5EF4-FFF2-40B4-BE49-F238E27FC236}">
                <a16:creationId xmlns:a16="http://schemas.microsoft.com/office/drawing/2014/main" id="{3261CE36-CDBD-77AF-9FFB-DF2503588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667423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317AF-265B-972E-0569-F953B346D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FC1743-20BE-C314-CC6D-8813B147B4C4}"/>
              </a:ext>
            </a:extLst>
          </p:cNvPr>
          <p:cNvSpPr>
            <a:spLocks noGrp="1"/>
          </p:cNvSpPr>
          <p:nvPr>
            <p:ph type="title"/>
          </p:nvPr>
        </p:nvSpPr>
        <p:spPr/>
        <p:txBody>
          <a:bodyPr>
            <a:normAutofit/>
          </a:bodyPr>
          <a:lstStyle/>
          <a:p>
            <a:pPr rtl="0"/>
            <a:r>
              <a:rPr lang="en-US" sz="3200" b="1" i="0" u="sng" dirty="0">
                <a:solidFill>
                  <a:srgbClr val="000000"/>
                </a:solidFill>
                <a:effectLst/>
                <a:latin typeface="Arial" panose="020B0604020202020204" pitchFamily="34" charset="0"/>
              </a:rPr>
              <a:t>previously encountered situations</a:t>
            </a:r>
            <a:r>
              <a:rPr lang="en-US" sz="3200" b="0" i="0" u="none" strike="noStrike" dirty="0">
                <a:solidFill>
                  <a:srgbClr val="000000"/>
                </a:solidFill>
                <a:effectLst/>
                <a:latin typeface="Arial" panose="020B0604020202020204" pitchFamily="34" charset="0"/>
              </a:rPr>
              <a:t>:</a:t>
            </a:r>
            <a:endParaRPr lang="en-US" sz="4400" b="0" dirty="0">
              <a:effectLst/>
            </a:endParaRPr>
          </a:p>
        </p:txBody>
      </p:sp>
      <p:sp>
        <p:nvSpPr>
          <p:cNvPr id="3" name="Content Placeholder 2">
            <a:extLst>
              <a:ext uri="{FF2B5EF4-FFF2-40B4-BE49-F238E27FC236}">
                <a16:creationId xmlns:a16="http://schemas.microsoft.com/office/drawing/2014/main" id="{B0540CAD-426F-7C00-CCB4-75A02257B4FF}"/>
              </a:ext>
            </a:extLst>
          </p:cNvPr>
          <p:cNvSpPr>
            <a:spLocks noGrp="1"/>
          </p:cNvSpPr>
          <p:nvPr>
            <p:ph idx="1"/>
          </p:nvPr>
        </p:nvSpPr>
        <p:spPr/>
        <p:txBody>
          <a:bodyPr/>
          <a:lstStyle/>
          <a:p>
            <a:pPr rtl="0" fontAlgn="base">
              <a:buFont typeface="Arial" panose="020B0604020202020204" pitchFamily="34" charset="0"/>
              <a:buChar char="•"/>
            </a:pPr>
            <a:r>
              <a:rPr lang="en-US" sz="1800" b="0" i="0" u="sng" strike="noStrike" dirty="0">
                <a:solidFill>
                  <a:srgbClr val="000000"/>
                </a:solidFill>
                <a:effectLst/>
                <a:latin typeface="Arial" panose="020B0604020202020204" pitchFamily="34" charset="0"/>
              </a:rPr>
              <a:t>System-centric generalization</a:t>
            </a:r>
            <a:r>
              <a:rPr lang="en-US" sz="1800" b="0" i="0" u="none" strike="noStrike" dirty="0">
                <a:solidFill>
                  <a:srgbClr val="000000"/>
                </a:solidFill>
                <a:effectLst/>
                <a:latin typeface="Arial" panose="020B0604020202020204" pitchFamily="34" charset="0"/>
              </a:rPr>
              <a:t>: this is the ability of a learning system to handle situations it has not itself encountered before.</a:t>
            </a:r>
          </a:p>
          <a:p>
            <a:pPr rtl="0" fontAlgn="base">
              <a:buFont typeface="Arial" panose="020B0604020202020204" pitchFamily="34" charset="0"/>
              <a:buChar char="•"/>
            </a:pPr>
            <a:endParaRPr lang="en-US" sz="1800" dirty="0">
              <a:solidFill>
                <a:srgbClr val="000000"/>
              </a:solidFill>
              <a:latin typeface="Arial" panose="020B0604020202020204" pitchFamily="34" charset="0"/>
            </a:endParaRPr>
          </a:p>
          <a:p>
            <a:pPr rtl="0" fontAlgn="base">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800" i="0" u="sng" strike="noStrike" dirty="0">
                <a:solidFill>
                  <a:srgbClr val="000000"/>
                </a:solidFill>
                <a:effectLst/>
                <a:latin typeface="Arial" panose="020B0604020202020204" pitchFamily="34" charset="0"/>
              </a:rPr>
              <a:t>Developer-aware generalization</a:t>
            </a:r>
            <a:r>
              <a:rPr lang="en-US" sz="1800" b="0" i="0" u="none" strike="noStrike" dirty="0">
                <a:solidFill>
                  <a:srgbClr val="000000"/>
                </a:solidFill>
                <a:effectLst/>
                <a:latin typeface="Arial" panose="020B0604020202020204" pitchFamily="34" charset="0"/>
              </a:rPr>
              <a:t>: this is the ability of a system, either learning or static, to handle situations that neither the system nor the developer of the system have encountered before.</a:t>
            </a:r>
          </a:p>
        </p:txBody>
      </p:sp>
      <p:pic>
        <p:nvPicPr>
          <p:cNvPr id="4" name="Picture 3">
            <a:extLst>
              <a:ext uri="{FF2B5EF4-FFF2-40B4-BE49-F238E27FC236}">
                <a16:creationId xmlns:a16="http://schemas.microsoft.com/office/drawing/2014/main" id="{366249AF-407F-A1CD-D0A7-357C19B15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085655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43CB3-7294-AA23-D9F1-0D6C8D7B87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0BC4B-01D6-A3E8-DE37-8F7F6565215A}"/>
              </a:ext>
            </a:extLst>
          </p:cNvPr>
          <p:cNvSpPr>
            <a:spLocks noGrp="1"/>
          </p:cNvSpPr>
          <p:nvPr>
            <p:ph type="title"/>
          </p:nvPr>
        </p:nvSpPr>
        <p:spPr/>
        <p:txBody>
          <a:bodyPr>
            <a:normAutofit/>
          </a:bodyPr>
          <a:lstStyle/>
          <a:p>
            <a:pPr rtl="0"/>
            <a:r>
              <a:rPr lang="en-US" sz="2400" b="1" i="0" u="sng" dirty="0">
                <a:solidFill>
                  <a:srgbClr val="000000"/>
                </a:solidFill>
                <a:effectLst/>
                <a:latin typeface="Arial" panose="020B0604020202020204" pitchFamily="34" charset="0"/>
              </a:rPr>
              <a:t>degrees of generalization:</a:t>
            </a:r>
            <a:endParaRPr lang="en-US" sz="5400" b="0" dirty="0">
              <a:effectLst/>
            </a:endParaRPr>
          </a:p>
        </p:txBody>
      </p:sp>
      <p:sp>
        <p:nvSpPr>
          <p:cNvPr id="3" name="Content Placeholder 2">
            <a:extLst>
              <a:ext uri="{FF2B5EF4-FFF2-40B4-BE49-F238E27FC236}">
                <a16:creationId xmlns:a16="http://schemas.microsoft.com/office/drawing/2014/main" id="{17D908FB-DB8D-9995-97FA-E75CA4F2EBFB}"/>
              </a:ext>
            </a:extLst>
          </p:cNvPr>
          <p:cNvSpPr>
            <a:spLocks noGrp="1"/>
          </p:cNvSpPr>
          <p:nvPr>
            <p:ph idx="1"/>
          </p:nvPr>
        </p:nvSpPr>
        <p:spPr/>
        <p:txBody>
          <a:bodyPr>
            <a:normAutofit/>
          </a:bodyPr>
          <a:lstStyle/>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Absence of generalization</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generalization relies on the related notions of </a:t>
            </a:r>
            <a:r>
              <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novelty</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a:t>
            </a:r>
            <a:r>
              <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uncertainty.</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system can only generalize to novel information that could not be known in advance to either the system or its creator.</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AI systems in which there is no uncertainty do not display generalization. E.g. a sorting algorithm that is proven to be correct cannot be said to “generalize” to all lists of integers</a:t>
            </a:r>
          </a:p>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Local generalization, or “robustness”</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This is the ability of a system to handle new points from a known distribution for a single task or a well-scoped set of known tasks, given a sufficiently dense sampling of examples from the distribution.</a:t>
            </a:r>
            <a:endPar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adaptation to known unknowns within a single task or well-defined set of tasks”</a:t>
            </a:r>
          </a:p>
        </p:txBody>
      </p:sp>
      <p:pic>
        <p:nvPicPr>
          <p:cNvPr id="4" name="Picture 3">
            <a:extLst>
              <a:ext uri="{FF2B5EF4-FFF2-40B4-BE49-F238E27FC236}">
                <a16:creationId xmlns:a16="http://schemas.microsoft.com/office/drawing/2014/main" id="{3C83FE5D-E3DF-B7B1-4C3D-D1B15D1C2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664052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D6DCA-EA67-71C1-86DA-93F160E84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5CE71-E2CF-14A2-AB8E-C4EDCAC6A874}"/>
              </a:ext>
            </a:extLst>
          </p:cNvPr>
          <p:cNvSpPr>
            <a:spLocks noGrp="1"/>
          </p:cNvSpPr>
          <p:nvPr>
            <p:ph type="title"/>
          </p:nvPr>
        </p:nvSpPr>
        <p:spPr/>
        <p:txBody>
          <a:bodyPr>
            <a:normAutofit/>
          </a:bodyPr>
          <a:lstStyle/>
          <a:p>
            <a:pPr rtl="0"/>
            <a:r>
              <a:rPr lang="en-US" sz="2400" b="1" i="0" u="sng" dirty="0">
                <a:solidFill>
                  <a:srgbClr val="000000"/>
                </a:solidFill>
                <a:effectLst/>
                <a:latin typeface="Arial" panose="020B0604020202020204" pitchFamily="34" charset="0"/>
              </a:rPr>
              <a:t>degrees of generalization:</a:t>
            </a:r>
            <a:endParaRPr lang="en-US" sz="5400" b="0" dirty="0">
              <a:effectLst/>
            </a:endParaRPr>
          </a:p>
        </p:txBody>
      </p:sp>
      <p:sp>
        <p:nvSpPr>
          <p:cNvPr id="3" name="Content Placeholder 2">
            <a:extLst>
              <a:ext uri="{FF2B5EF4-FFF2-40B4-BE49-F238E27FC236}">
                <a16:creationId xmlns:a16="http://schemas.microsoft.com/office/drawing/2014/main" id="{C44E0CB2-AF6D-141F-998F-8B5371FFB34C}"/>
              </a:ext>
            </a:extLst>
          </p:cNvPr>
          <p:cNvSpPr>
            <a:spLocks noGrp="1"/>
          </p:cNvSpPr>
          <p:nvPr>
            <p:ph idx="1"/>
          </p:nvPr>
        </p:nvSpPr>
        <p:spPr>
          <a:xfrm>
            <a:off x="838200" y="1825625"/>
            <a:ext cx="10515600" cy="4800462"/>
          </a:xfrm>
        </p:spPr>
        <p:txBody>
          <a:bodyPr>
            <a:normAutofit/>
          </a:bodyPr>
          <a:lstStyle/>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Broad generalization, or “flexibility”</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This is the ability of a system to handle a broad category of tasks and environments without further human intervention. This includes the ability to handle situations that could not have been foreseen by the creators of the system. This could be considered to reflect human-level ability in a single broad activity domain.</a:t>
            </a:r>
            <a:endPar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“adaptation to unknown unknowns across a broad category of related tasks”</a:t>
            </a:r>
          </a:p>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Extreme generalization</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This describes open-ended systems with the ability to handle entirely new tasks that only share abstract commonalities with previously encountered situations, applicable to any task and domain within a wide scope.</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“adaptation to unknown unknowns across an unknown range of tasks and domains”</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human-centric extreme generalization</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Biological forms of intelligence</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Aka “generality”</a:t>
            </a:r>
          </a:p>
          <a:p>
            <a:pPr fontAlgn="base">
              <a:lnSpc>
                <a:spcPct val="100000"/>
              </a:lnSpc>
              <a:spcBef>
                <a:spcPts val="0"/>
              </a:spcBef>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“Universality”</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which would extend “generality” beyond the scope of task domains relevant to humans, to any task that could be practically tackled within our universe</a:t>
            </a:r>
          </a:p>
        </p:txBody>
      </p:sp>
      <p:pic>
        <p:nvPicPr>
          <p:cNvPr id="4" name="Picture 3">
            <a:extLst>
              <a:ext uri="{FF2B5EF4-FFF2-40B4-BE49-F238E27FC236}">
                <a16:creationId xmlns:a16="http://schemas.microsoft.com/office/drawing/2014/main" id="{4986FDD3-4323-61A7-0BF5-534B2DFE7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49323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2B457-81F6-DBC6-6674-5CDB4AE76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95C06-B657-584A-AA21-48E8F10011E9}"/>
              </a:ext>
            </a:extLst>
          </p:cNvPr>
          <p:cNvSpPr>
            <a:spLocks noGrp="1"/>
          </p:cNvSpPr>
          <p:nvPr>
            <p:ph type="title"/>
          </p:nvPr>
        </p:nvSpPr>
        <p:spPr>
          <a:xfrm>
            <a:off x="838200" y="365126"/>
            <a:ext cx="10515600" cy="667262"/>
          </a:xfrm>
        </p:spPr>
        <p:txBody>
          <a:bodyPr>
            <a:normAutofit fontScale="90000"/>
          </a:bodyPr>
          <a:lstStyle/>
          <a:p>
            <a:r>
              <a:rPr lang="en-US" dirty="0"/>
              <a:t>Are LLMs Intelligent ?!</a:t>
            </a:r>
          </a:p>
        </p:txBody>
      </p:sp>
      <p:sp>
        <p:nvSpPr>
          <p:cNvPr id="3" name="Content Placeholder 2">
            <a:extLst>
              <a:ext uri="{FF2B5EF4-FFF2-40B4-BE49-F238E27FC236}">
                <a16:creationId xmlns:a16="http://schemas.microsoft.com/office/drawing/2014/main" id="{6AAC581B-59BA-0014-3187-EB59A63B828D}"/>
              </a:ext>
            </a:extLst>
          </p:cNvPr>
          <p:cNvSpPr>
            <a:spLocks noGrp="1"/>
          </p:cNvSpPr>
          <p:nvPr>
            <p:ph idx="1"/>
          </p:nvPr>
        </p:nvSpPr>
        <p:spPr>
          <a:xfrm>
            <a:off x="838200" y="1682205"/>
            <a:ext cx="10515600" cy="929763"/>
          </a:xfrm>
        </p:spPr>
        <p:txBody>
          <a:bodyPr/>
          <a:lstStyle/>
          <a:p>
            <a:r>
              <a:rPr lang="en-US" dirty="0"/>
              <a:t>what type of Intelligent?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CAB493CB-E3BF-0BE2-6C90-188672AD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Picture 5" descr="A cartoon of a robot with a mask&#10;&#10;Description automatically generated">
            <a:extLst>
              <a:ext uri="{FF2B5EF4-FFF2-40B4-BE49-F238E27FC236}">
                <a16:creationId xmlns:a16="http://schemas.microsoft.com/office/drawing/2014/main" id="{43082488-C75C-7318-9DE6-A5A56E865B7A}"/>
              </a:ext>
            </a:extLst>
          </p:cNvPr>
          <p:cNvPicPr>
            <a:picLocks noChangeAspect="1"/>
          </p:cNvPicPr>
          <p:nvPr/>
        </p:nvPicPr>
        <p:blipFill>
          <a:blip r:embed="rId4">
            <a:extLst>
              <a:ext uri="{28A0092B-C50C-407E-A947-70E740481C1C}">
                <a14:useLocalDpi xmlns:a14="http://schemas.microsoft.com/office/drawing/2010/main" val="0"/>
              </a:ext>
            </a:extLst>
          </a:blip>
          <a:srcRect l="-47103" t="7845" r="48044" b="7632"/>
          <a:stretch/>
        </p:blipFill>
        <p:spPr>
          <a:xfrm>
            <a:off x="4678320" y="1375128"/>
            <a:ext cx="6355743" cy="3657600"/>
          </a:xfrm>
          <a:prstGeom prst="rect">
            <a:avLst/>
          </a:prstGeom>
        </p:spPr>
      </p:pic>
      <p:pic>
        <p:nvPicPr>
          <p:cNvPr id="10" name="Graphic 9" descr="Magnifying glass outline">
            <a:extLst>
              <a:ext uri="{FF2B5EF4-FFF2-40B4-BE49-F238E27FC236}">
                <a16:creationId xmlns:a16="http://schemas.microsoft.com/office/drawing/2014/main" id="{65EBFC1F-7657-0A8F-2897-04A737BE5E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387610" y="1032388"/>
            <a:ext cx="4806322" cy="4806322"/>
          </a:xfrm>
          <a:prstGeom prst="rect">
            <a:avLst/>
          </a:prstGeom>
        </p:spPr>
      </p:pic>
      <p:pic>
        <p:nvPicPr>
          <p:cNvPr id="12" name="Graphic 11" descr="Magnifying glass with solid fill">
            <a:extLst>
              <a:ext uri="{FF2B5EF4-FFF2-40B4-BE49-F238E27FC236}">
                <a16:creationId xmlns:a16="http://schemas.microsoft.com/office/drawing/2014/main" id="{25C22470-9B41-9FFB-0A6A-F115224125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1084" y="2217789"/>
            <a:ext cx="3002716" cy="3002716"/>
          </a:xfrm>
          <a:prstGeom prst="rect">
            <a:avLst/>
          </a:prstGeom>
        </p:spPr>
      </p:pic>
      <p:sp>
        <p:nvSpPr>
          <p:cNvPr id="13" name="Content Placeholder 2">
            <a:extLst>
              <a:ext uri="{FF2B5EF4-FFF2-40B4-BE49-F238E27FC236}">
                <a16:creationId xmlns:a16="http://schemas.microsoft.com/office/drawing/2014/main" id="{7196112B-BF78-2EF1-FE3C-0ADAE890DECE}"/>
              </a:ext>
            </a:extLst>
          </p:cNvPr>
          <p:cNvSpPr txBox="1">
            <a:spLocks/>
          </p:cNvSpPr>
          <p:nvPr/>
        </p:nvSpPr>
        <p:spPr>
          <a:xfrm>
            <a:off x="838200" y="2765292"/>
            <a:ext cx="10515600" cy="2455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and to what extend?</a:t>
            </a:r>
          </a:p>
          <a:p>
            <a:endParaRPr lang="en-US" dirty="0"/>
          </a:p>
          <a:p>
            <a:endParaRPr lang="en-US" dirty="0"/>
          </a:p>
        </p:txBody>
      </p:sp>
    </p:spTree>
    <p:extLst>
      <p:ext uri="{BB962C8B-B14F-4D97-AF65-F5344CB8AC3E}">
        <p14:creationId xmlns:p14="http://schemas.microsoft.com/office/powerpoint/2010/main" val="671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0429D-43BE-94CE-3A7D-A6ECD3423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DBCD0-8CEC-E8DC-7849-6CB03CD89140}"/>
              </a:ext>
            </a:extLst>
          </p:cNvPr>
          <p:cNvSpPr>
            <a:spLocks noGrp="1"/>
          </p:cNvSpPr>
          <p:nvPr>
            <p:ph type="title"/>
          </p:nvPr>
        </p:nvSpPr>
        <p:spPr/>
        <p:txBody>
          <a:bodyPr>
            <a:normAutofit/>
          </a:bodyPr>
          <a:lstStyle/>
          <a:p>
            <a:pPr rtl="0"/>
            <a:r>
              <a:rPr lang="en-US" sz="2400" b="0" i="0" u="none" strike="noStrike" dirty="0">
                <a:solidFill>
                  <a:srgbClr val="000000"/>
                </a:solidFill>
                <a:effectLst/>
                <a:latin typeface="Arial" panose="020B0604020202020204" pitchFamily="34" charset="0"/>
              </a:rPr>
              <a:t>The history of AI has been one of slowly climbing up</a:t>
            </a:r>
            <a:endParaRPr lang="en-US" sz="2000" b="0" dirty="0">
              <a:effectLst/>
            </a:endParaRPr>
          </a:p>
        </p:txBody>
      </p:sp>
      <p:sp>
        <p:nvSpPr>
          <p:cNvPr id="3" name="Content Placeholder 2">
            <a:extLst>
              <a:ext uri="{FF2B5EF4-FFF2-40B4-BE49-F238E27FC236}">
                <a16:creationId xmlns:a16="http://schemas.microsoft.com/office/drawing/2014/main" id="{40C014AC-8D94-09E5-55E6-C3F2D23CF552}"/>
              </a:ext>
            </a:extLst>
          </p:cNvPr>
          <p:cNvSpPr>
            <a:spLocks noGrp="1"/>
          </p:cNvSpPr>
          <p:nvPr>
            <p:ph idx="1"/>
          </p:nvPr>
        </p:nvSpPr>
        <p:spPr>
          <a:xfrm>
            <a:off x="838200" y="1825625"/>
            <a:ext cx="10515600" cy="4800462"/>
          </a:xfrm>
        </p:spPr>
        <p:txBody>
          <a:bodyPr>
            <a:normAutofit/>
          </a:bodyPr>
          <a:lstStyle/>
          <a:p>
            <a:pPr rtl="0"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rPr>
              <a:t>We are </a:t>
            </a:r>
            <a:r>
              <a:rPr lang="en-US" sz="3200" b="0" i="0" u="sng" dirty="0">
                <a:solidFill>
                  <a:srgbClr val="000000"/>
                </a:solidFill>
                <a:effectLst/>
                <a:latin typeface="Arial" panose="020B0604020202020204" pitchFamily="34" charset="0"/>
              </a:rPr>
              <a:t>started</a:t>
            </a:r>
            <a:r>
              <a:rPr lang="en-US" sz="3200" b="0" i="0" u="none" strike="noStrike" dirty="0">
                <a:solidFill>
                  <a:srgbClr val="000000"/>
                </a:solidFill>
                <a:effectLst/>
                <a:latin typeface="Arial" panose="020B0604020202020204" pitchFamily="34" charset="0"/>
              </a:rPr>
              <a:t> with systems that </a:t>
            </a:r>
          </a:p>
          <a:p>
            <a:pPr lvl="1" fontAlgn="base"/>
            <a:r>
              <a:rPr lang="en-US" b="0" i="0" u="none" strike="noStrike" dirty="0">
                <a:solidFill>
                  <a:srgbClr val="000000"/>
                </a:solidFill>
                <a:effectLst/>
                <a:latin typeface="Arial" panose="020B0604020202020204" pitchFamily="34" charset="0"/>
              </a:rPr>
              <a:t>largely </a:t>
            </a:r>
            <a:r>
              <a:rPr lang="en-US" b="0" i="0" u="sng" strike="noStrike" dirty="0">
                <a:solidFill>
                  <a:srgbClr val="000000"/>
                </a:solidFill>
                <a:effectLst/>
                <a:latin typeface="Arial" panose="020B0604020202020204" pitchFamily="34" charset="0"/>
              </a:rPr>
              <a:t>did not display generalization </a:t>
            </a:r>
            <a:r>
              <a:rPr lang="en-US" b="1" i="0" u="none" strike="noStrike" dirty="0">
                <a:solidFill>
                  <a:srgbClr val="000000"/>
                </a:solidFill>
                <a:effectLst/>
                <a:latin typeface="Arial" panose="020B0604020202020204" pitchFamily="34" charset="0"/>
              </a:rPr>
              <a:t>(symbolic AI)</a:t>
            </a:r>
            <a:r>
              <a:rPr lang="en-US" b="0" i="0" u="none" strike="noStrike" dirty="0">
                <a:solidFill>
                  <a:srgbClr val="000000"/>
                </a:solidFill>
                <a:effectLst/>
                <a:latin typeface="Arial" panose="020B0604020202020204" pitchFamily="34" charset="0"/>
              </a:rPr>
              <a:t>, and evolving towards </a:t>
            </a:r>
          </a:p>
          <a:p>
            <a:pPr lvl="1" fontAlgn="base"/>
            <a:r>
              <a:rPr lang="en-US" b="0" i="0" u="none" strike="noStrike" dirty="0">
                <a:solidFill>
                  <a:srgbClr val="000000"/>
                </a:solidFill>
                <a:effectLst/>
                <a:latin typeface="Arial" panose="020B0604020202020204" pitchFamily="34" charset="0"/>
              </a:rPr>
              <a:t>robust systems </a:t>
            </a:r>
            <a:r>
              <a:rPr lang="en-US" b="1" i="0" u="none" strike="noStrike" dirty="0">
                <a:solidFill>
                  <a:srgbClr val="000000"/>
                </a:solidFill>
                <a:effectLst/>
                <a:latin typeface="Arial" panose="020B0604020202020204" pitchFamily="34" charset="0"/>
              </a:rPr>
              <a:t>(machine learning)</a:t>
            </a:r>
            <a:r>
              <a:rPr lang="en-US" b="0" i="0" u="none" strike="noStrike" dirty="0">
                <a:solidFill>
                  <a:srgbClr val="000000"/>
                </a:solidFill>
                <a:effectLst/>
                <a:latin typeface="Arial" panose="020B0604020202020204" pitchFamily="34" charset="0"/>
              </a:rPr>
              <a:t> capable of </a:t>
            </a:r>
            <a:r>
              <a:rPr lang="en-US" b="0" i="0" u="sng" strike="noStrike" dirty="0">
                <a:solidFill>
                  <a:srgbClr val="000000"/>
                </a:solidFill>
                <a:effectLst/>
                <a:latin typeface="Arial" panose="020B0604020202020204" pitchFamily="34" charset="0"/>
              </a:rPr>
              <a:t>local generalization</a:t>
            </a:r>
            <a:r>
              <a:rPr lang="en-US" b="0" i="0" u="none" strike="noStrike" dirty="0">
                <a:solidFill>
                  <a:srgbClr val="000000"/>
                </a:solidFill>
                <a:effectLst/>
                <a:latin typeface="Arial" panose="020B0604020202020204" pitchFamily="34" charset="0"/>
              </a:rPr>
              <a:t>.</a:t>
            </a:r>
          </a:p>
          <a:p>
            <a:pPr lvl="1"/>
            <a:r>
              <a:rPr lang="en-US" b="0" i="0" u="none" strike="noStrike" dirty="0">
                <a:solidFill>
                  <a:srgbClr val="000000"/>
                </a:solidFill>
                <a:effectLst/>
                <a:latin typeface="Arial" panose="020B0604020202020204" pitchFamily="34" charset="0"/>
              </a:rPr>
              <a:t>We are entering a new stage where we seek to create </a:t>
            </a:r>
            <a:r>
              <a:rPr lang="en-US" b="0" i="0" u="sng" dirty="0">
                <a:solidFill>
                  <a:srgbClr val="000000"/>
                </a:solidFill>
                <a:effectLst/>
                <a:latin typeface="Arial" panose="020B0604020202020204" pitchFamily="34" charset="0"/>
              </a:rPr>
              <a:t>flexible systems</a:t>
            </a:r>
            <a:r>
              <a:rPr lang="en-US" b="0" i="0" u="none" strike="noStrike" dirty="0">
                <a:solidFill>
                  <a:srgbClr val="000000"/>
                </a:solidFill>
                <a:effectLst/>
                <a:latin typeface="Arial" panose="020B0604020202020204" pitchFamily="34" charset="0"/>
              </a:rPr>
              <a:t> </a:t>
            </a:r>
            <a:r>
              <a:rPr lang="en-US" b="0" i="0" u="sng" strike="noStrike" dirty="0">
                <a:solidFill>
                  <a:srgbClr val="000000"/>
                </a:solidFill>
                <a:effectLst/>
                <a:latin typeface="Arial" panose="020B0604020202020204" pitchFamily="34" charset="0"/>
              </a:rPr>
              <a:t>capable of </a:t>
            </a:r>
            <a:r>
              <a:rPr lang="en-US" b="1" i="0" u="sng" strike="noStrike" dirty="0">
                <a:solidFill>
                  <a:srgbClr val="000000"/>
                </a:solidFill>
                <a:effectLst/>
                <a:latin typeface="Arial" panose="020B0604020202020204" pitchFamily="34" charset="0"/>
              </a:rPr>
              <a:t>broad generalization</a:t>
            </a:r>
            <a:r>
              <a:rPr lang="en-US" b="0" i="0" u="sng"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(e.g. hybrid symbolic and machine learning systems such as self-driving vehicles, AI assistants, or cognitive developmental robots).</a:t>
            </a:r>
            <a:endParaRPr lang="en-US" sz="105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FFF33FF4-506C-BB83-99BE-B4368875D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425800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A7D9-E979-4074-18F4-EA65B0BE4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48995-93E1-10A5-7F5E-925472010431}"/>
              </a:ext>
            </a:extLst>
          </p:cNvPr>
          <p:cNvSpPr>
            <a:spLocks noGrp="1"/>
          </p:cNvSpPr>
          <p:nvPr>
            <p:ph type="title"/>
          </p:nvPr>
        </p:nvSpPr>
        <p:spPr/>
        <p:txBody>
          <a:bodyPr/>
          <a:lstStyle/>
          <a:p>
            <a:r>
              <a:rPr lang="en-US" dirty="0"/>
              <a:t>So which kind of “Intelligent” Are LLMs?</a:t>
            </a:r>
          </a:p>
        </p:txBody>
      </p:sp>
      <p:sp>
        <p:nvSpPr>
          <p:cNvPr id="3" name="Content Placeholder 2">
            <a:extLst>
              <a:ext uri="{FF2B5EF4-FFF2-40B4-BE49-F238E27FC236}">
                <a16:creationId xmlns:a16="http://schemas.microsoft.com/office/drawing/2014/main" id="{C55731A0-1834-A9FD-65D5-879B450B674E}"/>
              </a:ext>
            </a:extLst>
          </p:cNvPr>
          <p:cNvSpPr>
            <a:spLocks noGrp="1"/>
          </p:cNvSpPr>
          <p:nvPr>
            <p:ph idx="1"/>
          </p:nvPr>
        </p:nvSpPr>
        <p:spPr/>
        <p:txBody>
          <a:bodyPr/>
          <a:lstStyle/>
          <a:p>
            <a:r>
              <a:rPr lang="en-US" dirty="0"/>
              <a:t>It depends, mostly task specific!</a:t>
            </a:r>
          </a:p>
        </p:txBody>
      </p:sp>
      <p:pic>
        <p:nvPicPr>
          <p:cNvPr id="4" name="Picture 3">
            <a:extLst>
              <a:ext uri="{FF2B5EF4-FFF2-40B4-BE49-F238E27FC236}">
                <a16:creationId xmlns:a16="http://schemas.microsoft.com/office/drawing/2014/main" id="{9BE7284B-9C2E-2841-0316-22D76BA00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Content Placeholder 5">
            <a:extLst>
              <a:ext uri="{FF2B5EF4-FFF2-40B4-BE49-F238E27FC236}">
                <a16:creationId xmlns:a16="http://schemas.microsoft.com/office/drawing/2014/main" id="{5A5BA69E-42B2-6787-FC8B-3AE29B93DCDE}"/>
              </a:ext>
            </a:extLst>
          </p:cNvPr>
          <p:cNvPicPr>
            <a:picLocks noChangeAspect="1"/>
          </p:cNvPicPr>
          <p:nvPr/>
        </p:nvPicPr>
        <p:blipFill>
          <a:blip r:embed="rId4"/>
          <a:stretch>
            <a:fillRect/>
          </a:stretch>
        </p:blipFill>
        <p:spPr>
          <a:xfrm>
            <a:off x="2577972" y="2485034"/>
            <a:ext cx="8029460" cy="3826866"/>
          </a:xfrm>
          <a:prstGeom prst="rect">
            <a:avLst/>
          </a:prstGeom>
        </p:spPr>
      </p:pic>
    </p:spTree>
    <p:extLst>
      <p:ext uri="{BB962C8B-B14F-4D97-AF65-F5344CB8AC3E}">
        <p14:creationId xmlns:p14="http://schemas.microsoft.com/office/powerpoint/2010/main" val="2952557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But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LLMs herald “Generalization” [</a:t>
            </a:r>
            <a:r>
              <a:rPr lang="en-US" dirty="0" err="1">
                <a:latin typeface="Bahnschrift SemiBold Condensed" panose="020B0502040204020203" pitchFamily="34" charset="0"/>
              </a:rPr>
              <a:t>TODOcite</a:t>
            </a:r>
            <a:r>
              <a:rPr lang="en-US" dirty="0">
                <a:latin typeface="Bahnschrift SemiBold Condensed" panose="020B0502040204020203" pitchFamily="34" charset="0"/>
              </a:rPr>
              <a:t>]</a:t>
            </a:r>
          </a:p>
          <a:p>
            <a:r>
              <a:rPr lang="en-US" dirty="0">
                <a:latin typeface="Bahnschrift SemiBold Condensed" panose="020B0502040204020203" pitchFamily="34" charset="0"/>
              </a:rPr>
              <a:t>Capable of “emergent abilities” [Minae et al. 2024]</a:t>
            </a:r>
          </a:p>
          <a:p>
            <a:pPr lvl="1"/>
            <a:r>
              <a:rPr lang="en-US" u="sng" dirty="0">
                <a:latin typeface="Bahnschrift SemiBold Condensed" panose="020B0502040204020203" pitchFamily="34" charset="0"/>
              </a:rPr>
              <a:t>In-context learning</a:t>
            </a:r>
            <a:r>
              <a:rPr lang="en-US" dirty="0">
                <a:latin typeface="Bahnschrift SemiBold Condensed" panose="020B0502040204020203" pitchFamily="34" charset="0"/>
              </a:rPr>
              <a:t>: LLM learns a new task from a prompt at inference time</a:t>
            </a:r>
          </a:p>
          <a:p>
            <a:pPr lvl="1"/>
            <a:r>
              <a:rPr lang="en-US" u="sng" dirty="0">
                <a:latin typeface="Bahnschrift SemiBold Condensed" panose="020B0502040204020203" pitchFamily="34" charset="0"/>
              </a:rPr>
              <a:t>instruction- following</a:t>
            </a:r>
            <a:r>
              <a:rPr lang="en-US" dirty="0">
                <a:latin typeface="Bahnschrift SemiBold Condensed" panose="020B0502040204020203" pitchFamily="34" charset="0"/>
              </a:rPr>
              <a:t> for new tasks without explicit examples</a:t>
            </a:r>
          </a:p>
          <a:p>
            <a:pPr lvl="1"/>
            <a:r>
              <a:rPr lang="en-US" u="sng" dirty="0">
                <a:latin typeface="Bahnschrift SemiBold Condensed" panose="020B0502040204020203" pitchFamily="34" charset="0"/>
              </a:rPr>
              <a:t>Multi-step reasoning</a:t>
            </a:r>
            <a:r>
              <a:rPr lang="en-US" dirty="0">
                <a:latin typeface="Bahnschrift SemiBold Condensed" panose="020B0502040204020203" pitchFamily="34" charset="0"/>
              </a:rPr>
              <a:t> complex tasks can be broken down to intermediate reasoning steps as in </a:t>
            </a:r>
            <a:r>
              <a:rPr lang="en-US" dirty="0" err="1">
                <a:latin typeface="Bahnschrift SemiBold Condensed" panose="020B0502040204020203" pitchFamily="34" charset="0"/>
              </a:rPr>
              <a:t>CoT</a:t>
            </a: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FC926E0E-5FFD-84B1-6D65-E9928F68B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70999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35977-056F-44CD-0681-5C36F0EA5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DFA15-A324-A014-3C4B-86B3E7EB14EB}"/>
              </a:ext>
            </a:extLst>
          </p:cNvPr>
          <p:cNvSpPr>
            <a:spLocks noGrp="1"/>
          </p:cNvSpPr>
          <p:nvPr>
            <p:ph type="title"/>
          </p:nvPr>
        </p:nvSpPr>
        <p:spPr>
          <a:xfrm>
            <a:off x="838200" y="365126"/>
            <a:ext cx="10515600" cy="667262"/>
          </a:xfrm>
        </p:spPr>
        <p:txBody>
          <a:bodyPr>
            <a:normAutofit fontScale="90000"/>
          </a:bodyPr>
          <a:lstStyle/>
          <a:p>
            <a:r>
              <a:rPr lang="en-US" dirty="0"/>
              <a:t>Our Journey</a:t>
            </a:r>
          </a:p>
        </p:txBody>
      </p:sp>
      <p:sp>
        <p:nvSpPr>
          <p:cNvPr id="3" name="Content Placeholder 2">
            <a:extLst>
              <a:ext uri="{FF2B5EF4-FFF2-40B4-BE49-F238E27FC236}">
                <a16:creationId xmlns:a16="http://schemas.microsoft.com/office/drawing/2014/main" id="{63E800EA-24B1-5472-07D2-BB9B625A0EDF}"/>
              </a:ext>
            </a:extLst>
          </p:cNvPr>
          <p:cNvSpPr>
            <a:spLocks noGrp="1"/>
          </p:cNvSpPr>
          <p:nvPr>
            <p:ph idx="1"/>
          </p:nvPr>
        </p:nvSpPr>
        <p:spPr>
          <a:xfrm>
            <a:off x="838200" y="1288026"/>
            <a:ext cx="10515600" cy="4888937"/>
          </a:xfrm>
        </p:spPr>
        <p:txBody>
          <a:bodyPr/>
          <a:lstStyle/>
          <a:p>
            <a:pPr marL="514350" indent="-514350">
              <a:buFont typeface="+mj-lt"/>
              <a:buAutoNum type="arabicPeriod"/>
            </a:pPr>
            <a:r>
              <a:rPr lang="en-US" dirty="0"/>
              <a:t>Is it intelligent?</a:t>
            </a:r>
          </a:p>
        </p:txBody>
      </p:sp>
      <p:pic>
        <p:nvPicPr>
          <p:cNvPr id="4" name="Picture 3">
            <a:extLst>
              <a:ext uri="{FF2B5EF4-FFF2-40B4-BE49-F238E27FC236}">
                <a16:creationId xmlns:a16="http://schemas.microsoft.com/office/drawing/2014/main" id="{872211B9-78DF-ACD5-955E-572EE0B7E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691664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CABDC-3E80-B850-BC80-397679E925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4B52D-055D-7298-0EFC-FC6573DDD8B0}"/>
              </a:ext>
            </a:extLst>
          </p:cNvPr>
          <p:cNvSpPr>
            <a:spLocks noGrp="1"/>
          </p:cNvSpPr>
          <p:nvPr>
            <p:ph type="title"/>
          </p:nvPr>
        </p:nvSpPr>
        <p:spPr>
          <a:xfrm>
            <a:off x="838200" y="365126"/>
            <a:ext cx="10515600" cy="667262"/>
          </a:xfrm>
        </p:spPr>
        <p:txBody>
          <a:bodyPr>
            <a:normAutofit fontScale="90000"/>
          </a:bodyPr>
          <a:lstStyle/>
          <a:p>
            <a:r>
              <a:rPr lang="en-US" dirty="0"/>
              <a:t>Visualize</a:t>
            </a:r>
          </a:p>
        </p:txBody>
      </p:sp>
      <p:sp>
        <p:nvSpPr>
          <p:cNvPr id="3" name="Content Placeholder 2">
            <a:extLst>
              <a:ext uri="{FF2B5EF4-FFF2-40B4-BE49-F238E27FC236}">
                <a16:creationId xmlns:a16="http://schemas.microsoft.com/office/drawing/2014/main" id="{E4C01732-F70D-31B8-FEAE-16977DB8F8BB}"/>
              </a:ext>
            </a:extLst>
          </p:cNvPr>
          <p:cNvSpPr>
            <a:spLocks noGrp="1"/>
          </p:cNvSpPr>
          <p:nvPr>
            <p:ph idx="1"/>
          </p:nvPr>
        </p:nvSpPr>
        <p:spPr>
          <a:xfrm>
            <a:off x="838200" y="1288026"/>
            <a:ext cx="10515600" cy="4888937"/>
          </a:xfrm>
        </p:spPr>
        <p:txBody>
          <a:bodyPr/>
          <a:lstStyle/>
          <a:p>
            <a:pPr marL="0" indent="0">
              <a:buNone/>
            </a:pPr>
            <a:r>
              <a:rPr lang="en-US" dirty="0"/>
              <a:t>We asked ChatGPT-3.5 to describe and visualize English letters</a:t>
            </a:r>
          </a:p>
        </p:txBody>
      </p:sp>
      <p:pic>
        <p:nvPicPr>
          <p:cNvPr id="4" name="Picture 3">
            <a:extLst>
              <a:ext uri="{FF2B5EF4-FFF2-40B4-BE49-F238E27FC236}">
                <a16:creationId xmlns:a16="http://schemas.microsoft.com/office/drawing/2014/main" id="{CC6668E0-2F70-B43B-99FF-FBC9EC038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38A9830-9500-0864-70DA-83EC3699A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832" y="1916829"/>
            <a:ext cx="8397968" cy="4625741"/>
          </a:xfrm>
          <a:prstGeom prst="rect">
            <a:avLst/>
          </a:prstGeom>
        </p:spPr>
      </p:pic>
    </p:spTree>
    <p:extLst>
      <p:ext uri="{BB962C8B-B14F-4D97-AF65-F5344CB8AC3E}">
        <p14:creationId xmlns:p14="http://schemas.microsoft.com/office/powerpoint/2010/main" val="2690241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24E57-8F54-6363-710E-EE671A5BB7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D9EA9-58F7-4418-7713-676780D1E0D4}"/>
              </a:ext>
            </a:extLst>
          </p:cNvPr>
          <p:cNvSpPr>
            <a:spLocks noGrp="1"/>
          </p:cNvSpPr>
          <p:nvPr>
            <p:ph type="title"/>
          </p:nvPr>
        </p:nvSpPr>
        <p:spPr>
          <a:xfrm>
            <a:off x="838200" y="365126"/>
            <a:ext cx="10515600" cy="667262"/>
          </a:xfrm>
        </p:spPr>
        <p:txBody>
          <a:bodyPr>
            <a:normAutofit fontScale="90000"/>
          </a:bodyPr>
          <a:lstStyle/>
          <a:p>
            <a:r>
              <a:rPr lang="en-US" dirty="0"/>
              <a:t>Visualize</a:t>
            </a:r>
          </a:p>
        </p:txBody>
      </p:sp>
      <p:sp>
        <p:nvSpPr>
          <p:cNvPr id="3" name="Content Placeholder 2">
            <a:extLst>
              <a:ext uri="{FF2B5EF4-FFF2-40B4-BE49-F238E27FC236}">
                <a16:creationId xmlns:a16="http://schemas.microsoft.com/office/drawing/2014/main" id="{4F7607BF-D88F-FF79-4EC7-A791F529E789}"/>
              </a:ext>
            </a:extLst>
          </p:cNvPr>
          <p:cNvSpPr>
            <a:spLocks noGrp="1"/>
          </p:cNvSpPr>
          <p:nvPr>
            <p:ph idx="1"/>
          </p:nvPr>
        </p:nvSpPr>
        <p:spPr>
          <a:xfrm>
            <a:off x="838200" y="1288026"/>
            <a:ext cx="10515600" cy="4888937"/>
          </a:xfrm>
        </p:spPr>
        <p:txBody>
          <a:bodyPr/>
          <a:lstStyle/>
          <a:p>
            <a:pPr marL="0" indent="0">
              <a:buNone/>
            </a:pPr>
            <a:r>
              <a:rPr lang="en-US" dirty="0"/>
              <a:t>We asked ChatGPT-3.5 to describe and visualize English letters</a:t>
            </a:r>
          </a:p>
        </p:txBody>
      </p:sp>
      <p:pic>
        <p:nvPicPr>
          <p:cNvPr id="4" name="Picture 3">
            <a:extLst>
              <a:ext uri="{FF2B5EF4-FFF2-40B4-BE49-F238E27FC236}">
                <a16:creationId xmlns:a16="http://schemas.microsoft.com/office/drawing/2014/main" id="{3C9ED0A4-7A02-2D42-6A98-A407C9321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B7CE6CB-DC3C-A171-70B5-3E6920FB615D}"/>
              </a:ext>
            </a:extLst>
          </p:cNvPr>
          <p:cNvPicPr>
            <a:picLocks noChangeAspect="1"/>
          </p:cNvPicPr>
          <p:nvPr/>
        </p:nvPicPr>
        <p:blipFill>
          <a:blip r:embed="rId4">
            <a:extLst>
              <a:ext uri="{28A0092B-C50C-407E-A947-70E740481C1C}">
                <a14:useLocalDpi xmlns:a14="http://schemas.microsoft.com/office/drawing/2010/main" val="0"/>
              </a:ext>
            </a:extLst>
          </a:blip>
          <a:srcRect b="15451"/>
          <a:stretch/>
        </p:blipFill>
        <p:spPr>
          <a:xfrm>
            <a:off x="2907796" y="1836117"/>
            <a:ext cx="8019678" cy="4754880"/>
          </a:xfrm>
          <a:prstGeom prst="rect">
            <a:avLst/>
          </a:prstGeom>
        </p:spPr>
      </p:pic>
    </p:spTree>
    <p:extLst>
      <p:ext uri="{BB962C8B-B14F-4D97-AF65-F5344CB8AC3E}">
        <p14:creationId xmlns:p14="http://schemas.microsoft.com/office/powerpoint/2010/main" val="3155770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F3469-0F71-6167-4565-98C833F49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282344-C153-812B-BB82-B871B31ED08D}"/>
              </a:ext>
            </a:extLst>
          </p:cNvPr>
          <p:cNvSpPr>
            <a:spLocks noGrp="1"/>
          </p:cNvSpPr>
          <p:nvPr>
            <p:ph type="title"/>
          </p:nvPr>
        </p:nvSpPr>
        <p:spPr>
          <a:xfrm>
            <a:off x="838200" y="365126"/>
            <a:ext cx="10515600" cy="667262"/>
          </a:xfrm>
        </p:spPr>
        <p:txBody>
          <a:bodyPr>
            <a:normAutofit fontScale="90000"/>
          </a:bodyPr>
          <a:lstStyle/>
          <a:p>
            <a:r>
              <a:rPr lang="en-US" dirty="0"/>
              <a:t>Hmmm….</a:t>
            </a:r>
          </a:p>
        </p:txBody>
      </p:sp>
      <p:sp>
        <p:nvSpPr>
          <p:cNvPr id="3" name="Content Placeholder 2">
            <a:extLst>
              <a:ext uri="{FF2B5EF4-FFF2-40B4-BE49-F238E27FC236}">
                <a16:creationId xmlns:a16="http://schemas.microsoft.com/office/drawing/2014/main" id="{77F30AB3-DF3E-ABFB-F4D7-B0926C1E779F}"/>
              </a:ext>
            </a:extLst>
          </p:cNvPr>
          <p:cNvSpPr>
            <a:spLocks noGrp="1"/>
          </p:cNvSpPr>
          <p:nvPr>
            <p:ph idx="1"/>
          </p:nvPr>
        </p:nvSpPr>
        <p:spPr>
          <a:xfrm>
            <a:off x="838200" y="1288026"/>
            <a:ext cx="10515600" cy="4888937"/>
          </a:xfrm>
        </p:spPr>
        <p:txBody>
          <a:bodyPr/>
          <a:lstStyle/>
          <a:p>
            <a:pPr marL="514350" indent="-514350">
              <a:buFont typeface="+mj-lt"/>
              <a:buAutoNum type="arabicPeriod"/>
            </a:pPr>
            <a:r>
              <a:rPr lang="en-US" sz="2400" dirty="0">
                <a:latin typeface="Abadi" panose="020F0502020204030204" pitchFamily="34" charset="0"/>
              </a:rPr>
              <a:t>Is it intelligent?</a:t>
            </a:r>
          </a:p>
          <a:p>
            <a:pPr lvl="1"/>
            <a:r>
              <a:rPr lang="en-US" dirty="0">
                <a:latin typeface="Abadi" panose="020F0502020204030204" pitchFamily="34" charset="0"/>
              </a:rPr>
              <a:t>Yes!</a:t>
            </a:r>
          </a:p>
          <a:p>
            <a:pPr marL="0" indent="0">
              <a:buNone/>
            </a:pPr>
            <a:endParaRPr lang="en-US" sz="2400" b="1" i="0" u="sng" dirty="0">
              <a:solidFill>
                <a:srgbClr val="000000"/>
              </a:solidFill>
              <a:effectLst/>
              <a:latin typeface="Abadi" panose="020F0502020204030204" pitchFamily="34" charset="0"/>
            </a:endParaRPr>
          </a:p>
          <a:p>
            <a:pPr marL="0" indent="0">
              <a:buNone/>
            </a:pPr>
            <a:br>
              <a:rPr lang="en-US" dirty="0"/>
            </a:br>
            <a:endParaRPr lang="en-US" dirty="0">
              <a:solidFill>
                <a:srgbClr val="000000"/>
              </a:solidFill>
              <a:latin typeface="Arial" panose="020B0604020202020204" pitchFamily="34" charset="0"/>
            </a:endParaRPr>
          </a:p>
          <a:p>
            <a:pPr marL="0" indent="0">
              <a:buNone/>
            </a:pPr>
            <a:endParaRPr lang="en-US" dirty="0"/>
          </a:p>
          <a:p>
            <a:pPr marL="457200" lvl="1" indent="0">
              <a:buNone/>
            </a:pPr>
            <a:endParaRPr lang="en-US" dirty="0"/>
          </a:p>
        </p:txBody>
      </p:sp>
      <p:pic>
        <p:nvPicPr>
          <p:cNvPr id="4" name="Picture 3">
            <a:extLst>
              <a:ext uri="{FF2B5EF4-FFF2-40B4-BE49-F238E27FC236}">
                <a16:creationId xmlns:a16="http://schemas.microsoft.com/office/drawing/2014/main" id="{5B0517E0-607E-445C-8032-6B6DBAA68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225889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F111E-DE50-8976-C3B7-0FB245D0F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05BCB-07AB-B274-CB5C-F35FC9127C70}"/>
              </a:ext>
            </a:extLst>
          </p:cNvPr>
          <p:cNvSpPr>
            <a:spLocks noGrp="1"/>
          </p:cNvSpPr>
          <p:nvPr>
            <p:ph type="title"/>
          </p:nvPr>
        </p:nvSpPr>
        <p:spPr>
          <a:xfrm>
            <a:off x="838200" y="365126"/>
            <a:ext cx="10515600" cy="667262"/>
          </a:xfrm>
        </p:spPr>
        <p:txBody>
          <a:bodyPr>
            <a:normAutofit fontScale="90000"/>
          </a:bodyPr>
          <a:lstStyle/>
          <a:p>
            <a:r>
              <a:rPr lang="en-US" dirty="0"/>
              <a:t>Hmmm….</a:t>
            </a:r>
          </a:p>
        </p:txBody>
      </p:sp>
      <p:sp>
        <p:nvSpPr>
          <p:cNvPr id="3" name="Content Placeholder 2">
            <a:extLst>
              <a:ext uri="{FF2B5EF4-FFF2-40B4-BE49-F238E27FC236}">
                <a16:creationId xmlns:a16="http://schemas.microsoft.com/office/drawing/2014/main" id="{B3F6E87D-1EFD-B75B-BF5F-9BD7F164F055}"/>
              </a:ext>
            </a:extLst>
          </p:cNvPr>
          <p:cNvSpPr>
            <a:spLocks noGrp="1"/>
          </p:cNvSpPr>
          <p:nvPr>
            <p:ph idx="1"/>
          </p:nvPr>
        </p:nvSpPr>
        <p:spPr>
          <a:xfrm>
            <a:off x="838200" y="1288026"/>
            <a:ext cx="10515600" cy="4888937"/>
          </a:xfrm>
        </p:spPr>
        <p:txBody>
          <a:bodyPr/>
          <a:lstStyle/>
          <a:p>
            <a:pPr marL="0" indent="0">
              <a:buNone/>
            </a:pPr>
            <a:r>
              <a:rPr lang="en-US" sz="2400" b="1" i="0" u="sng" dirty="0">
                <a:solidFill>
                  <a:srgbClr val="000000"/>
                </a:solidFill>
                <a:effectLst/>
                <a:latin typeface="Abadi" panose="020F0502020204030204" pitchFamily="34" charset="0"/>
              </a:rPr>
              <a:t>previously encountered situations</a:t>
            </a:r>
            <a:r>
              <a:rPr lang="en-US" sz="2400" b="0" i="0" u="none" strike="noStrike" dirty="0">
                <a:solidFill>
                  <a:srgbClr val="000000"/>
                </a:solidFill>
                <a:effectLst/>
                <a:latin typeface="Abadi" panose="020F0502020204030204" pitchFamily="34" charset="0"/>
              </a:rPr>
              <a:t>:</a:t>
            </a:r>
          </a:p>
          <a:p>
            <a:r>
              <a:rPr lang="en-US" sz="2400" b="0" i="0" u="none" strike="noStrike" dirty="0">
                <a:solidFill>
                  <a:srgbClr val="000000"/>
                </a:solidFill>
                <a:effectLst/>
                <a:latin typeface="Abadi" panose="020F0502020204030204" pitchFamily="34" charset="0"/>
              </a:rPr>
              <a:t>System-centric?</a:t>
            </a:r>
            <a:endParaRPr lang="en-US" sz="2400" dirty="0">
              <a:solidFill>
                <a:srgbClr val="000000"/>
              </a:solidFill>
              <a:latin typeface="Abadi" panose="020F0502020204030204" pitchFamily="34" charset="0"/>
            </a:endParaRPr>
          </a:p>
          <a:p>
            <a:r>
              <a:rPr lang="en-US" sz="2400" b="0" i="0" u="none" strike="noStrike" dirty="0">
                <a:solidFill>
                  <a:srgbClr val="000000"/>
                </a:solidFill>
                <a:effectLst/>
                <a:latin typeface="Abadi" panose="020F0502020204030204" pitchFamily="34" charset="0"/>
              </a:rPr>
              <a:t>Developer-aware?</a:t>
            </a:r>
          </a:p>
          <a:p>
            <a:pPr marL="0" indent="0" rtl="0">
              <a:buNone/>
            </a:pPr>
            <a:br>
              <a:rPr lang="en-US" dirty="0"/>
            </a:br>
            <a:endParaRPr lang="en-US" dirty="0">
              <a:solidFill>
                <a:srgbClr val="000000"/>
              </a:solidFill>
              <a:latin typeface="Arial" panose="020B0604020202020204" pitchFamily="34" charset="0"/>
            </a:endParaRPr>
          </a:p>
          <a:p>
            <a:pPr marL="0" indent="0">
              <a:buNone/>
            </a:pPr>
            <a:endParaRPr lang="en-US" dirty="0"/>
          </a:p>
          <a:p>
            <a:pPr marL="457200" lvl="1" indent="0">
              <a:buNone/>
            </a:pPr>
            <a:endParaRPr lang="en-US" dirty="0"/>
          </a:p>
        </p:txBody>
      </p:sp>
      <p:pic>
        <p:nvPicPr>
          <p:cNvPr id="4" name="Picture 3">
            <a:extLst>
              <a:ext uri="{FF2B5EF4-FFF2-40B4-BE49-F238E27FC236}">
                <a16:creationId xmlns:a16="http://schemas.microsoft.com/office/drawing/2014/main" id="{E33503B8-2EC6-FCBE-ECE6-F411F6A8C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060581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D74E7-3694-0539-3EC2-361478667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13A0A-5295-8094-0131-7F2C1085D922}"/>
              </a:ext>
            </a:extLst>
          </p:cNvPr>
          <p:cNvSpPr>
            <a:spLocks noGrp="1"/>
          </p:cNvSpPr>
          <p:nvPr>
            <p:ph type="title"/>
          </p:nvPr>
        </p:nvSpPr>
        <p:spPr>
          <a:xfrm>
            <a:off x="838200" y="365126"/>
            <a:ext cx="10515600" cy="667262"/>
          </a:xfrm>
        </p:spPr>
        <p:txBody>
          <a:bodyPr>
            <a:normAutofit fontScale="90000"/>
          </a:bodyPr>
          <a:lstStyle/>
          <a:p>
            <a:r>
              <a:rPr lang="en-US" dirty="0"/>
              <a:t>Hmmm….</a:t>
            </a:r>
          </a:p>
        </p:txBody>
      </p:sp>
      <p:sp>
        <p:nvSpPr>
          <p:cNvPr id="3" name="Content Placeholder 2">
            <a:extLst>
              <a:ext uri="{FF2B5EF4-FFF2-40B4-BE49-F238E27FC236}">
                <a16:creationId xmlns:a16="http://schemas.microsoft.com/office/drawing/2014/main" id="{052C605F-EE42-23B7-1A2C-B2F2FFCD39D4}"/>
              </a:ext>
            </a:extLst>
          </p:cNvPr>
          <p:cNvSpPr>
            <a:spLocks noGrp="1"/>
          </p:cNvSpPr>
          <p:nvPr>
            <p:ph idx="1"/>
          </p:nvPr>
        </p:nvSpPr>
        <p:spPr>
          <a:xfrm>
            <a:off x="838200" y="1288026"/>
            <a:ext cx="10515600" cy="4888937"/>
          </a:xfrm>
        </p:spPr>
        <p:txBody>
          <a:bodyPr>
            <a:normAutofit/>
          </a:bodyPr>
          <a:lstStyle/>
          <a:p>
            <a:pPr marL="0" indent="0" rtl="0">
              <a:buNone/>
            </a:pPr>
            <a:r>
              <a:rPr lang="en-US" sz="2400" b="1" i="0" u="sng" dirty="0">
                <a:solidFill>
                  <a:srgbClr val="000000"/>
                </a:solidFill>
                <a:effectLst/>
                <a:latin typeface="Abadi" panose="020B0604020104020204" pitchFamily="34" charset="0"/>
              </a:rPr>
              <a:t>degrees of generalization:</a:t>
            </a:r>
            <a:endParaRPr lang="en-US" sz="2400" b="0" dirty="0">
              <a:effectLst/>
              <a:latin typeface="Abadi" panose="020B0604020104020204" pitchFamily="34" charset="0"/>
            </a:endParaRPr>
          </a:p>
          <a:p>
            <a:r>
              <a:rPr lang="en-US" sz="2400" b="1" i="0" u="none" strike="noStrike" dirty="0">
                <a:solidFill>
                  <a:srgbClr val="000000"/>
                </a:solidFill>
                <a:effectLst/>
                <a:latin typeface="Abadi" panose="020B0604020104020204" pitchFamily="34" charset="0"/>
              </a:rPr>
              <a:t>Local generalization, or “robustness”?</a:t>
            </a:r>
          </a:p>
          <a:p>
            <a:r>
              <a:rPr lang="en-US" sz="2400" b="1" i="0" u="none" strike="noStrike" dirty="0">
                <a:solidFill>
                  <a:srgbClr val="000000"/>
                </a:solidFill>
                <a:effectLst/>
                <a:latin typeface="Abadi" panose="020B0604020104020204" pitchFamily="34" charset="0"/>
              </a:rPr>
              <a:t>Broad generalization, or “flexibility”?</a:t>
            </a:r>
            <a:br>
              <a:rPr lang="en-US" sz="2400" dirty="0">
                <a:latin typeface="Abadi" panose="020B0604020104020204" pitchFamily="34" charset="0"/>
              </a:rPr>
            </a:br>
            <a:endParaRPr lang="en-US" sz="2400" dirty="0">
              <a:solidFill>
                <a:srgbClr val="000000"/>
              </a:solidFill>
              <a:latin typeface="Abadi" panose="020B0604020104020204" pitchFamily="34" charset="0"/>
            </a:endParaRPr>
          </a:p>
          <a:p>
            <a:pPr marL="0" indent="0">
              <a:buNone/>
            </a:pPr>
            <a:endParaRPr lang="en-US" sz="2400" dirty="0">
              <a:latin typeface="Abadi" panose="020B0604020104020204" pitchFamily="34" charset="0"/>
            </a:endParaRPr>
          </a:p>
          <a:p>
            <a:pPr marL="457200" lvl="1" indent="0">
              <a:buNone/>
            </a:pPr>
            <a:endParaRPr lang="en-US" dirty="0">
              <a:latin typeface="Abadi" panose="020B0604020104020204" pitchFamily="34" charset="0"/>
            </a:endParaRPr>
          </a:p>
        </p:txBody>
      </p:sp>
      <p:pic>
        <p:nvPicPr>
          <p:cNvPr id="4" name="Picture 3">
            <a:extLst>
              <a:ext uri="{FF2B5EF4-FFF2-40B4-BE49-F238E27FC236}">
                <a16:creationId xmlns:a16="http://schemas.microsoft.com/office/drawing/2014/main" id="{A5C92E2A-C9E5-1D46-BB13-D2C972CBC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45260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DC344-27BA-2EDC-459C-05599A6F7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C91B9-95C2-8900-6621-E7A447B1FAF6}"/>
              </a:ext>
            </a:extLst>
          </p:cNvPr>
          <p:cNvSpPr>
            <a:spLocks noGrp="1"/>
          </p:cNvSpPr>
          <p:nvPr>
            <p:ph type="title"/>
          </p:nvPr>
        </p:nvSpPr>
        <p:spPr>
          <a:xfrm>
            <a:off x="838200" y="365126"/>
            <a:ext cx="10515600" cy="667262"/>
          </a:xfrm>
        </p:spPr>
        <p:txBody>
          <a:bodyPr>
            <a:normAutofit fontScale="90000"/>
          </a:bodyPr>
          <a:lstStyle/>
          <a:p>
            <a:r>
              <a:rPr lang="en-US" dirty="0"/>
              <a:t>Generality requires further investigation</a:t>
            </a:r>
          </a:p>
        </p:txBody>
      </p:sp>
      <p:sp>
        <p:nvSpPr>
          <p:cNvPr id="3" name="Content Placeholder 2">
            <a:extLst>
              <a:ext uri="{FF2B5EF4-FFF2-40B4-BE49-F238E27FC236}">
                <a16:creationId xmlns:a16="http://schemas.microsoft.com/office/drawing/2014/main" id="{70FA96A6-FCBA-ACB7-31A5-5EDE71450233}"/>
              </a:ext>
            </a:extLst>
          </p:cNvPr>
          <p:cNvSpPr>
            <a:spLocks noGrp="1"/>
          </p:cNvSpPr>
          <p:nvPr>
            <p:ph idx="1"/>
          </p:nvPr>
        </p:nvSpPr>
        <p:spPr>
          <a:xfrm>
            <a:off x="838200" y="1288026"/>
            <a:ext cx="10515600" cy="4888937"/>
          </a:xfrm>
        </p:spPr>
        <p:txBody>
          <a:bodyPr/>
          <a:lstStyle/>
          <a:p>
            <a:pPr marL="0" indent="0" rtl="0">
              <a:buNone/>
            </a:pPr>
            <a:r>
              <a:rPr lang="en-US" sz="2400" b="1" dirty="0">
                <a:solidFill>
                  <a:srgbClr val="000000"/>
                </a:solidFill>
                <a:latin typeface="Abadi" panose="020B0604020104020204" pitchFamily="34" charset="0"/>
              </a:rPr>
              <a:t>How can we measure the degree of generality beyond </a:t>
            </a:r>
            <a:r>
              <a:rPr lang="en-US" sz="2400" b="1" u="sng" dirty="0">
                <a:solidFill>
                  <a:srgbClr val="000000"/>
                </a:solidFill>
                <a:latin typeface="Abadi" panose="020B0604020104020204" pitchFamily="34" charset="0"/>
              </a:rPr>
              <a:t>Local Generalization</a:t>
            </a:r>
            <a:r>
              <a:rPr lang="en-US" sz="2400" b="1" dirty="0">
                <a:solidFill>
                  <a:srgbClr val="000000"/>
                </a:solidFill>
                <a:latin typeface="Abadi" panose="020B0604020104020204" pitchFamily="34" charset="0"/>
              </a:rPr>
              <a:t>? </a:t>
            </a:r>
            <a:endParaRPr lang="en-US" dirty="0"/>
          </a:p>
          <a:p>
            <a:pPr marL="457200" lvl="1" indent="0">
              <a:buNone/>
            </a:pPr>
            <a:endParaRPr lang="en-US" dirty="0"/>
          </a:p>
        </p:txBody>
      </p:sp>
      <p:pic>
        <p:nvPicPr>
          <p:cNvPr id="4" name="Picture 3">
            <a:extLst>
              <a:ext uri="{FF2B5EF4-FFF2-40B4-BE49-F238E27FC236}">
                <a16:creationId xmlns:a16="http://schemas.microsoft.com/office/drawing/2014/main" id="{C5744B4D-3F60-CADE-20A5-D715B222A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41209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1FB96-B348-99F9-01C7-64B6C002F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A74CE-2338-6A2F-A04A-EBC7120802AD}"/>
              </a:ext>
            </a:extLst>
          </p:cNvPr>
          <p:cNvSpPr>
            <a:spLocks noGrp="1"/>
          </p:cNvSpPr>
          <p:nvPr>
            <p:ph type="title"/>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p:txBody>
      </p:sp>
      <p:sp>
        <p:nvSpPr>
          <p:cNvPr id="3" name="Content Placeholder 2">
            <a:extLst>
              <a:ext uri="{FF2B5EF4-FFF2-40B4-BE49-F238E27FC236}">
                <a16:creationId xmlns:a16="http://schemas.microsoft.com/office/drawing/2014/main" id="{022A76C7-1B97-65DC-E107-5FD6809BB0D0}"/>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6" name="Picture 5">
            <a:extLst>
              <a:ext uri="{FF2B5EF4-FFF2-40B4-BE49-F238E27FC236}">
                <a16:creationId xmlns:a16="http://schemas.microsoft.com/office/drawing/2014/main" id="{4097D4C5-CA09-43FA-B78F-A3BC86C2C4F4}"/>
              </a:ext>
            </a:extLst>
          </p:cNvPr>
          <p:cNvPicPr>
            <a:picLocks noChangeAspect="1"/>
          </p:cNvPicPr>
          <p:nvPr/>
        </p:nvPicPr>
        <p:blipFill>
          <a:blip r:embed="rId3"/>
          <a:srcRect t="1" b="35070"/>
          <a:stretch/>
        </p:blipFill>
        <p:spPr>
          <a:xfrm>
            <a:off x="4476522" y="1825625"/>
            <a:ext cx="5513795" cy="3566160"/>
          </a:xfrm>
          <a:prstGeom prst="rect">
            <a:avLst/>
          </a:prstGeom>
        </p:spPr>
      </p:pic>
      <p:pic>
        <p:nvPicPr>
          <p:cNvPr id="11" name="Picture 10">
            <a:extLst>
              <a:ext uri="{FF2B5EF4-FFF2-40B4-BE49-F238E27FC236}">
                <a16:creationId xmlns:a16="http://schemas.microsoft.com/office/drawing/2014/main" id="{33209C62-DB4A-5754-C209-334F6C552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914812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3B520-775F-856A-D656-1E6C9ADE3F6C}"/>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0B519E84-2489-E3C8-458C-15FA848953CD}"/>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AI</a:t>
            </a:r>
          </a:p>
        </p:txBody>
      </p:sp>
      <p:sp>
        <p:nvSpPr>
          <p:cNvPr id="15" name="Slide Number Placeholder 5">
            <a:extLst>
              <a:ext uri="{FF2B5EF4-FFF2-40B4-BE49-F238E27FC236}">
                <a16:creationId xmlns:a16="http://schemas.microsoft.com/office/drawing/2014/main" id="{8E63E718-2EF6-6371-1B72-8CD23FBF79BD}"/>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40</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1AF53FE0-7E41-63F0-FD51-95D140786B7A}"/>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Generative AI</a:t>
            </a:r>
          </a:p>
          <a:p>
            <a:pPr lvl="1"/>
            <a:r>
              <a:rPr lang="en-US" dirty="0">
                <a:latin typeface="Bahnschrift SemiBold Condensed" panose="020B0502040204020203" pitchFamily="34" charset="0"/>
              </a:rPr>
              <a:t>TODO</a:t>
            </a:r>
          </a:p>
          <a:p>
            <a:endParaRPr lang="en-US" dirty="0">
              <a:latin typeface="Bahnschrift SemiBold Condensed" panose="020B0502040204020203" pitchFamily="34" charset="0"/>
            </a:endParaRPr>
          </a:p>
          <a:p>
            <a:r>
              <a:rPr lang="en-US" dirty="0">
                <a:latin typeface="Bahnschrift SemiBold Condensed" panose="020B0502040204020203" pitchFamily="34" charset="0"/>
              </a:rPr>
              <a:t>Generative AI to Game AI</a:t>
            </a:r>
          </a:p>
          <a:p>
            <a:pPr lvl="1"/>
            <a:r>
              <a:rPr lang="en-US" dirty="0">
                <a:latin typeface="Bahnschrift SemiBold Condensed" panose="020B0502040204020203" pitchFamily="34" charset="0"/>
              </a:rPr>
              <a:t>Procedural Content Generation (PCG)</a:t>
            </a:r>
          </a:p>
          <a:p>
            <a:pPr lvl="4"/>
            <a:endParaRPr lang="en-US" dirty="0">
              <a:latin typeface="Bahnschrift SemiBold Condensed" panose="020B0502040204020203" pitchFamily="34" charset="0"/>
            </a:endParaRPr>
          </a:p>
          <a:p>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206A82EC-AF07-28D2-4BD2-50AD4DC9C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284185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EA1D2-0AF1-CC03-A52C-5A0E1AC0EC2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4494AD98-5065-E740-2C4F-B5D810D300C8}"/>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in Game AI</a:t>
            </a:r>
          </a:p>
        </p:txBody>
      </p:sp>
      <p:sp>
        <p:nvSpPr>
          <p:cNvPr id="15" name="Slide Number Placeholder 5">
            <a:extLst>
              <a:ext uri="{FF2B5EF4-FFF2-40B4-BE49-F238E27FC236}">
                <a16:creationId xmlns:a16="http://schemas.microsoft.com/office/drawing/2014/main" id="{D5955AA2-82B3-2A69-A42B-D81FAD554F24}"/>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41</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1020AE02-7E2D-A31A-024D-6DB51A46657B}"/>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Generalization: comes from the goal of PCGML [</a:t>
            </a:r>
            <a:r>
              <a:rPr lang="en-US" sz="2800" b="0" dirty="0">
                <a:solidFill>
                  <a:srgbClr val="000000"/>
                </a:solidFill>
                <a:effectLst/>
                <a:latin typeface="Bahnschrift SemiBold Condensed" panose="020B0502040204020203" pitchFamily="34" charset="0"/>
              </a:rPr>
              <a:t>Adam Summerville et al. 2018</a:t>
            </a:r>
            <a:r>
              <a:rPr lang="en-US" dirty="0">
                <a:latin typeface="Bahnschrift SemiBold Condensed" panose="020B0502040204020203" pitchFamily="34" charset="0"/>
              </a:rPr>
              <a:t>]</a:t>
            </a:r>
          </a:p>
          <a:p>
            <a:pPr lvl="1"/>
            <a:r>
              <a:rPr lang="en-US" dirty="0">
                <a:latin typeface="Bahnschrift SemiBold Condensed" panose="020B0502040204020203" pitchFamily="34" charset="0"/>
              </a:rPr>
              <a:t>To learn from an initial dataset and sample from never seen before solutions</a:t>
            </a: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Spotted gap in research</a:t>
            </a:r>
          </a:p>
          <a:p>
            <a:pPr lvl="1"/>
            <a:r>
              <a:rPr lang="en-US" dirty="0">
                <a:latin typeface="Bahnschrift SemiBold Condensed" panose="020B0502040204020203" pitchFamily="34" charset="0"/>
              </a:rPr>
              <a:t>Lack of experiment on Generalization of LLMs in PCG in Game AI</a:t>
            </a:r>
          </a:p>
          <a:p>
            <a:pPr lvl="1"/>
            <a:endParaRPr lang="en-US" dirty="0">
              <a:latin typeface="Bahnschrift SemiBold Condensed" panose="020B0502040204020203" pitchFamily="34" charset="0"/>
            </a:endParaRPr>
          </a:p>
          <a:p>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F40C1C01-A88D-3F1F-2968-8535968A0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200368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5A153-A39E-A3E9-00F9-48D5C6DB5EB5}"/>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36F05B16-1B71-1749-9560-82E0AB74B92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PCG</a:t>
            </a:r>
          </a:p>
        </p:txBody>
      </p:sp>
      <p:sp>
        <p:nvSpPr>
          <p:cNvPr id="15" name="Slide Number Placeholder 5">
            <a:extLst>
              <a:ext uri="{FF2B5EF4-FFF2-40B4-BE49-F238E27FC236}">
                <a16:creationId xmlns:a16="http://schemas.microsoft.com/office/drawing/2014/main" id="{4009CEEB-B400-D05B-C08D-3D0E7EAB06B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42</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8C58943E-49B4-DC54-6521-D922FFFA7BA7}"/>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Game AI</a:t>
            </a:r>
          </a:p>
          <a:p>
            <a:pPr lvl="1"/>
            <a:r>
              <a:rPr lang="en-US" dirty="0">
                <a:latin typeface="Bahnschrift SemiBold Condensed" panose="020B0502040204020203" pitchFamily="34" charset="0"/>
              </a:rPr>
              <a:t>Procedural Content Generation (PCG)</a:t>
            </a:r>
          </a:p>
          <a:p>
            <a:pPr lvl="2"/>
            <a:r>
              <a:rPr lang="en-US" dirty="0">
                <a:latin typeface="Bahnschrift SemiBold Condensed" panose="020B0502040204020203" pitchFamily="34" charset="0"/>
              </a:rPr>
              <a:t>Evolutionary / Search-based PCG</a:t>
            </a:r>
          </a:p>
          <a:p>
            <a:pPr lvl="2"/>
            <a:r>
              <a:rPr lang="en-US" dirty="0">
                <a:latin typeface="Bahnschrift SemiBold Condensed" panose="020B0502040204020203" pitchFamily="34" charset="0"/>
              </a:rPr>
              <a:t>Machine Learning PCG</a:t>
            </a:r>
          </a:p>
          <a:p>
            <a:pPr lvl="3"/>
            <a:r>
              <a:rPr lang="en-US" dirty="0">
                <a:latin typeface="Bahnschrift SemiBold Condensed" panose="020B0502040204020203" pitchFamily="34" charset="0"/>
              </a:rPr>
              <a:t>Deep Learning PCG</a:t>
            </a:r>
          </a:p>
          <a:p>
            <a:pPr lvl="4"/>
            <a:r>
              <a:rPr lang="en-US" dirty="0">
                <a:latin typeface="Bahnschrift SemiBold Condensed" panose="020B0502040204020203" pitchFamily="34" charset="0"/>
              </a:rPr>
              <a:t>LLM PCG</a:t>
            </a:r>
          </a:p>
          <a:p>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B75BB018-25A2-0B27-77A1-ABB4945CB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68983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LLMs PCG Game Levels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We can generate levels with natural language text as a prompt. </a:t>
            </a:r>
          </a:p>
          <a:p>
            <a:pPr lvl="2"/>
            <a:r>
              <a:rPr lang="en-US" dirty="0" err="1">
                <a:latin typeface="Bahnschrift SemiBold Condensed" panose="020B0502040204020203" pitchFamily="34" charset="0"/>
              </a:rPr>
              <a:t>MarioGPT</a:t>
            </a:r>
            <a:r>
              <a:rPr lang="en-US" dirty="0">
                <a:latin typeface="Bahnschrift SemiBold Condensed" panose="020B0502040204020203" pitchFamily="34" charset="0"/>
              </a:rPr>
              <a:t> [1]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43</a:t>
            </a:fld>
            <a:endParaRPr lang="en-US" dirty="0">
              <a:latin typeface="Bahnschrift SemiBold Condensed" panose="020B0502040204020203" pitchFamily="34" charset="0"/>
            </a:endParaRP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D2777561-9DC5-B66B-C33F-C167AB0BE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91266"/>
            <a:ext cx="10405671" cy="1456794"/>
          </a:xfrm>
          <a:prstGeom prst="rect">
            <a:avLst/>
          </a:prstGeom>
        </p:spPr>
      </p:pic>
      <p:sp>
        <p:nvSpPr>
          <p:cNvPr id="10" name="TextBox 9">
            <a:extLst>
              <a:ext uri="{FF2B5EF4-FFF2-40B4-BE49-F238E27FC236}">
                <a16:creationId xmlns:a16="http://schemas.microsoft.com/office/drawing/2014/main" id="{B9DB14A0-4330-4D08-3B72-EE269F9FD430}"/>
              </a:ext>
            </a:extLst>
          </p:cNvPr>
          <p:cNvSpPr txBox="1"/>
          <p:nvPr/>
        </p:nvSpPr>
        <p:spPr>
          <a:xfrm>
            <a:off x="1145269" y="4569854"/>
            <a:ext cx="9039491" cy="830997"/>
          </a:xfrm>
          <a:prstGeom prst="rect">
            <a:avLst/>
          </a:prstGeom>
          <a:noFill/>
        </p:spPr>
        <p:txBody>
          <a:bodyPr wrap="square">
            <a:spAutoFit/>
          </a:bodyPr>
          <a:lstStyle/>
          <a:p>
            <a:r>
              <a:rPr lang="en-US" sz="1600" dirty="0">
                <a:hlinkClick r:id="rId4"/>
              </a:rPr>
              <a:t>GitHub - shyamsn97/</a:t>
            </a:r>
            <a:r>
              <a:rPr lang="en-US" sz="1600" dirty="0" err="1">
                <a:hlinkClick r:id="rId4"/>
              </a:rPr>
              <a:t>mario-gpt</a:t>
            </a:r>
            <a:r>
              <a:rPr lang="en-US" sz="1600" dirty="0">
                <a:hlinkClick r:id="rId4"/>
              </a:rPr>
              <a:t>: [</a:t>
            </a:r>
            <a:r>
              <a:rPr lang="en-US" sz="1600" dirty="0" err="1">
                <a:hlinkClick r:id="rId4"/>
              </a:rPr>
              <a:t>Neurips</a:t>
            </a:r>
            <a:r>
              <a:rPr lang="en-US" sz="1600" dirty="0">
                <a:hlinkClick r:id="rId4"/>
              </a:rPr>
              <a:t> 2023] Generating Mario Levels with GPT2. Code for the paper "</a:t>
            </a:r>
            <a:r>
              <a:rPr lang="en-US" sz="1600" dirty="0" err="1">
                <a:hlinkClick r:id="rId4"/>
              </a:rPr>
              <a:t>MarioGPT</a:t>
            </a:r>
            <a:r>
              <a:rPr lang="en-US" sz="1600" dirty="0">
                <a:hlinkClick r:id="rId4"/>
              </a:rPr>
              <a:t>: Open-Ended Text2Level Generation through Large Language Models" https://arxiv.org/abs/2302.05981</a:t>
            </a:r>
            <a:endParaRPr lang="en-US" sz="1600" dirty="0"/>
          </a:p>
        </p:txBody>
      </p:sp>
      <p:sp>
        <p:nvSpPr>
          <p:cNvPr id="12" name="TextBox 11">
            <a:extLst>
              <a:ext uri="{FF2B5EF4-FFF2-40B4-BE49-F238E27FC236}">
                <a16:creationId xmlns:a16="http://schemas.microsoft.com/office/drawing/2014/main" id="{61C5E695-0F1E-C575-CF2D-07AB3D6DBE32}"/>
              </a:ext>
            </a:extLst>
          </p:cNvPr>
          <p:cNvSpPr txBox="1"/>
          <p:nvPr/>
        </p:nvSpPr>
        <p:spPr>
          <a:xfrm>
            <a:off x="838200" y="4231299"/>
            <a:ext cx="9968061" cy="338554"/>
          </a:xfrm>
          <a:prstGeom prst="rect">
            <a:avLst/>
          </a:prstGeom>
          <a:noFill/>
        </p:spPr>
        <p:txBody>
          <a:bodyPr wrap="square">
            <a:spAutoFit/>
          </a:bodyPr>
          <a:lstStyle/>
          <a:p>
            <a:r>
              <a:rPr lang="en-US" sz="1600" b="0" dirty="0">
                <a:solidFill>
                  <a:srgbClr val="000000"/>
                </a:solidFill>
                <a:effectLst/>
                <a:latin typeface="Bahnschrift SemiBold Condensed" panose="020B0502040204020203" pitchFamily="34" charset="0"/>
              </a:rPr>
              <a:t>1. Shyam </a:t>
            </a:r>
            <a:r>
              <a:rPr lang="en-US" sz="1600" b="0" dirty="0" err="1">
                <a:solidFill>
                  <a:srgbClr val="000000"/>
                </a:solidFill>
                <a:effectLst/>
                <a:latin typeface="Bahnschrift SemiBold Condensed" panose="020B0502040204020203" pitchFamily="34" charset="0"/>
              </a:rPr>
              <a:t>Sudhakaran</a:t>
            </a:r>
            <a:r>
              <a:rPr lang="en-US" sz="1600" dirty="0">
                <a:solidFill>
                  <a:srgbClr val="000000"/>
                </a:solidFill>
                <a:latin typeface="Bahnschrift SemiBold Condensed" panose="020B0502040204020203" pitchFamily="34" charset="0"/>
              </a:rPr>
              <a:t> et al.</a:t>
            </a:r>
            <a:r>
              <a:rPr lang="en-US" sz="1600" b="0" dirty="0">
                <a:solidFill>
                  <a:srgbClr val="000000"/>
                </a:solidFill>
                <a:effectLst/>
                <a:latin typeface="Bahnschrift SemiBold Condensed" panose="020B0502040204020203" pitchFamily="34" charset="0"/>
              </a:rPr>
              <a:t> 2023. </a:t>
            </a:r>
            <a:r>
              <a:rPr lang="en-US" sz="1600" b="0" dirty="0" err="1">
                <a:solidFill>
                  <a:srgbClr val="000000"/>
                </a:solidFill>
                <a:effectLst/>
                <a:latin typeface="Bahnschrift SemiBold Condensed" panose="020B0502040204020203" pitchFamily="34" charset="0"/>
              </a:rPr>
              <a:t>MarioGPT</a:t>
            </a:r>
            <a:r>
              <a:rPr lang="en-US" sz="1600" b="0" dirty="0">
                <a:solidFill>
                  <a:srgbClr val="000000"/>
                </a:solidFill>
                <a:effectLst/>
                <a:latin typeface="Bahnschrift SemiBold Condensed" panose="020B0502040204020203" pitchFamily="34" charset="0"/>
              </a:rPr>
              <a:t>: Open-Ended Text2Level Generation through Large Language Models. In Proceedings of </a:t>
            </a:r>
            <a:r>
              <a:rPr lang="en-US" sz="1600" b="0" dirty="0" err="1">
                <a:solidFill>
                  <a:srgbClr val="000000"/>
                </a:solidFill>
                <a:effectLst/>
                <a:latin typeface="Bahnschrift SemiBold Condensed" panose="020B0502040204020203" pitchFamily="34" charset="0"/>
              </a:rPr>
              <a:t>NeurIPS</a:t>
            </a:r>
            <a:r>
              <a:rPr lang="en-US" sz="1600" b="0" dirty="0">
                <a:solidFill>
                  <a:srgbClr val="000000"/>
                </a:solidFill>
                <a:effectLst/>
                <a:latin typeface="Bahnschrift SemiBold Condensed" panose="020B0502040204020203" pitchFamily="34" charset="0"/>
              </a:rPr>
              <a:t> 2023.</a:t>
            </a:r>
            <a:endParaRPr lang="en-US" sz="4400"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080D23E5-DF7B-7C63-7580-912BA25C9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43525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CE00-A862-7C01-83BB-7A789E22184C}"/>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DE087535-EEA6-6401-53E3-016FEFC37DBF}"/>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 in PCG</a:t>
            </a:r>
          </a:p>
        </p:txBody>
      </p:sp>
      <p:sp>
        <p:nvSpPr>
          <p:cNvPr id="15" name="Slide Number Placeholder 5">
            <a:extLst>
              <a:ext uri="{FF2B5EF4-FFF2-40B4-BE49-F238E27FC236}">
                <a16:creationId xmlns:a16="http://schemas.microsoft.com/office/drawing/2014/main" id="{0791D4AC-ED52-E307-E4C3-0BB8D3167EF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44</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6C40163A-ADF3-1305-3501-067C6A3EF668}"/>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Different type of PCG using LLMs:</a:t>
            </a:r>
          </a:p>
          <a:p>
            <a:pPr lvl="1"/>
            <a:r>
              <a:rPr lang="en-US" dirty="0">
                <a:latin typeface="Bahnschrift SemiBold Condensed" panose="020B0502040204020203" pitchFamily="34" charset="0"/>
              </a:rPr>
              <a:t>Pre-trained and Fine-tuned</a:t>
            </a:r>
          </a:p>
          <a:p>
            <a:pPr lvl="2"/>
            <a:r>
              <a:rPr lang="en-US" dirty="0">
                <a:latin typeface="Bahnschrift SemiBold Condensed" panose="020B0502040204020203" pitchFamily="34" charset="0"/>
              </a:rPr>
              <a:t>Mario-GPT [</a:t>
            </a:r>
            <a:r>
              <a:rPr lang="en-US" sz="2000" b="0" dirty="0">
                <a:solidFill>
                  <a:srgbClr val="000000"/>
                </a:solidFill>
                <a:effectLst/>
                <a:latin typeface="Bahnschrift SemiBold Condensed" panose="020B0502040204020203" pitchFamily="34" charset="0"/>
              </a:rPr>
              <a:t>Shyam </a:t>
            </a:r>
            <a:r>
              <a:rPr lang="en-US" sz="2000" b="0" dirty="0" err="1">
                <a:solidFill>
                  <a:srgbClr val="000000"/>
                </a:solidFill>
                <a:effectLst/>
                <a:latin typeface="Bahnschrift SemiBold Condensed" panose="020B0502040204020203" pitchFamily="34" charset="0"/>
              </a:rPr>
              <a:t>Sudhakaran</a:t>
            </a:r>
            <a:r>
              <a:rPr lang="en-US" sz="2000" dirty="0">
                <a:solidFill>
                  <a:srgbClr val="000000"/>
                </a:solidFill>
                <a:latin typeface="Bahnschrift SemiBold Condensed" panose="020B0502040204020203" pitchFamily="34" charset="0"/>
              </a:rPr>
              <a:t> et al.</a:t>
            </a:r>
            <a:r>
              <a:rPr lang="en-US" sz="2000" b="0" dirty="0">
                <a:solidFill>
                  <a:srgbClr val="000000"/>
                </a:solidFill>
                <a:effectLst/>
                <a:latin typeface="Bahnschrift SemiBold Condensed" panose="020B0502040204020203" pitchFamily="34" charset="0"/>
              </a:rPr>
              <a:t> 2023</a:t>
            </a:r>
            <a:r>
              <a:rPr lang="en-US" dirty="0">
                <a:latin typeface="Bahnschrift SemiBold Condensed" panose="020B0502040204020203" pitchFamily="34" charset="0"/>
              </a:rPr>
              <a:t>]</a:t>
            </a:r>
          </a:p>
          <a:p>
            <a:pPr lvl="1"/>
            <a:r>
              <a:rPr lang="en-US" dirty="0">
                <a:latin typeface="Bahnschrift SemiBold Condensed" panose="020B0502040204020203" pitchFamily="34" charset="0"/>
              </a:rPr>
              <a:t>Pre-trained and Prompt-based</a:t>
            </a:r>
          </a:p>
          <a:p>
            <a:pPr lvl="2"/>
            <a:r>
              <a:rPr lang="en-US" dirty="0">
                <a:latin typeface="Bahnschrift SemiBold Condensed" panose="020B0502040204020203" pitchFamily="34" charset="0"/>
              </a:rPr>
              <a:t>Prompt can be text: [ref TODO]</a:t>
            </a:r>
          </a:p>
          <a:p>
            <a:pPr lvl="2"/>
            <a:r>
              <a:rPr lang="en-US" dirty="0">
                <a:latin typeface="Bahnschrift SemiBold Condensed" panose="020B0502040204020203" pitchFamily="34" charset="0"/>
              </a:rPr>
              <a:t>Prompt can be an image [Genie]</a:t>
            </a:r>
          </a:p>
          <a:p>
            <a:pPr lvl="2"/>
            <a:r>
              <a:rPr lang="en-US" dirty="0">
                <a:latin typeface="Bahnschrift SemiBold Condensed" panose="020B0502040204020203" pitchFamily="34" charset="0"/>
              </a:rPr>
              <a:t>etc.</a:t>
            </a:r>
          </a:p>
          <a:p>
            <a:pPr lvl="1"/>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92A151D1-3AD0-AAE0-FB7E-39CD5E3A4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146399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61C9B-0B59-5C2E-B628-BF50B770B8C0}"/>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78AE209A-01AE-4912-5F6F-EBD0C9502B2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 Designs </a:t>
            </a:r>
          </a:p>
        </p:txBody>
      </p:sp>
      <p:sp>
        <p:nvSpPr>
          <p:cNvPr id="15" name="Slide Number Placeholder 5">
            <a:extLst>
              <a:ext uri="{FF2B5EF4-FFF2-40B4-BE49-F238E27FC236}">
                <a16:creationId xmlns:a16="http://schemas.microsoft.com/office/drawing/2014/main" id="{CDE1254D-111E-A6F3-125E-6453F1206064}"/>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45</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BDBDE46C-05DF-B8B2-17D4-264DED387F70}"/>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Pre-trained and Prompt-based</a:t>
            </a:r>
          </a:p>
          <a:p>
            <a:pPr lvl="1"/>
            <a:r>
              <a:rPr lang="en-US" sz="3200" dirty="0">
                <a:latin typeface="Bahnschrift SemiBold Condensed" panose="020B0502040204020203" pitchFamily="34" charset="0"/>
              </a:rPr>
              <a:t>Experiments</a:t>
            </a:r>
          </a:p>
          <a:p>
            <a:pPr lvl="2"/>
            <a:r>
              <a:rPr lang="en-US" sz="2800" dirty="0">
                <a:latin typeface="Bahnschrift SemiBold Condensed" panose="020B0502040204020203" pitchFamily="34" charset="0"/>
              </a:rPr>
              <a:t>Full zero-shot</a:t>
            </a:r>
          </a:p>
          <a:p>
            <a:pPr lvl="2"/>
            <a:r>
              <a:rPr lang="en-US" sz="2800" dirty="0">
                <a:latin typeface="Bahnschrift SemiBold Condensed" panose="020B0502040204020203" pitchFamily="34" charset="0"/>
              </a:rPr>
              <a:t>One-shot</a:t>
            </a:r>
          </a:p>
          <a:p>
            <a:pPr lvl="2"/>
            <a:r>
              <a:rPr lang="en-US" sz="2800" dirty="0">
                <a:latin typeface="Bahnschrift SemiBold Condensed" panose="020B0502040204020203" pitchFamily="34" charset="0"/>
              </a:rPr>
              <a:t>N-shot</a:t>
            </a:r>
          </a:p>
          <a:p>
            <a:pPr lvl="3"/>
            <a:r>
              <a:rPr lang="en-US" sz="2400" dirty="0">
                <a:latin typeface="Bahnschrift SemiBold Condensed" panose="020B0502040204020203" pitchFamily="34" charset="0"/>
              </a:rPr>
              <a:t>We didn’t do the full combinatorial coverage of the N-shots, it was a limitation that turned this part more to an exploration</a:t>
            </a:r>
          </a:p>
          <a:p>
            <a:pPr lvl="3"/>
            <a:r>
              <a:rPr lang="en-US" sz="2400" dirty="0">
                <a:latin typeface="Bahnschrift SemiBold Condensed" panose="020B0502040204020203" pitchFamily="34" charset="0"/>
              </a:rPr>
              <a:t>Ended up as the lookup table as the shots in the prompt</a:t>
            </a:r>
          </a:p>
          <a:p>
            <a:pPr lvl="2"/>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4EB291CE-F134-C1F0-3829-B77E6ECBA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113693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941DD-9588-61BF-AEE8-65AEFC45DAD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881BABC9-F312-D575-D379-A18E0F10B34E}"/>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Research Questions</a:t>
            </a:r>
          </a:p>
        </p:txBody>
      </p:sp>
      <p:sp>
        <p:nvSpPr>
          <p:cNvPr id="15" name="Slide Number Placeholder 5">
            <a:extLst>
              <a:ext uri="{FF2B5EF4-FFF2-40B4-BE49-F238E27FC236}">
                <a16:creationId xmlns:a16="http://schemas.microsoft.com/office/drawing/2014/main" id="{5D0A4EE4-4E3B-74A0-750D-0482B75F2241}"/>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46</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AAFA214D-B40B-DEF8-F6B3-75E738E46888}"/>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Is Generalizability achievable using LLMs?</a:t>
            </a:r>
          </a:p>
          <a:p>
            <a:endParaRPr lang="en-US" dirty="0">
              <a:latin typeface="Bahnschrift SemiBold Condensed" panose="020B0502040204020203" pitchFamily="34" charset="0"/>
            </a:endParaRPr>
          </a:p>
          <a:p>
            <a:r>
              <a:rPr lang="en-US" strike="sngStrike" dirty="0">
                <a:latin typeface="Bahnschrift SemiBold Condensed" panose="020B0502040204020203" pitchFamily="34" charset="0"/>
              </a:rPr>
              <a:t>Is the “Temperature” parameter in LLMs fundamental to search, or mutation capabilities?</a:t>
            </a:r>
          </a:p>
          <a:p>
            <a:endParaRPr lang="en-US" dirty="0">
              <a:latin typeface="Bahnschrift SemiBold Condensed" panose="020B0502040204020203" pitchFamily="34" charset="0"/>
            </a:endParaRPr>
          </a:p>
          <a:p>
            <a:r>
              <a:rPr lang="en-US" dirty="0">
                <a:latin typeface="Bahnschrift SemiBold Condensed" panose="020B0502040204020203" pitchFamily="34" charset="0"/>
              </a:rPr>
              <a:t>What is the effects of the Prompt?</a:t>
            </a:r>
          </a:p>
        </p:txBody>
      </p:sp>
      <p:pic>
        <p:nvPicPr>
          <p:cNvPr id="3" name="Picture 2">
            <a:extLst>
              <a:ext uri="{FF2B5EF4-FFF2-40B4-BE49-F238E27FC236}">
                <a16:creationId xmlns:a16="http://schemas.microsoft.com/office/drawing/2014/main" id="{D6004593-96A0-3551-C4E5-D3DA98786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22906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5" name="Slide Number Placeholder 5">
            <a:extLst>
              <a:ext uri="{FF2B5EF4-FFF2-40B4-BE49-F238E27FC236}">
                <a16:creationId xmlns:a16="http://schemas.microsoft.com/office/drawing/2014/main" id="{C502424F-AF0E-D90E-46A2-AB3271E7B87F}"/>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47</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0A81340B-D517-FD50-4000-E5E66B20D4CB}"/>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Competition held at Conference on Games 2023 at Northeastern University</a:t>
            </a:r>
          </a:p>
          <a:p>
            <a:r>
              <a:rPr lang="en-US" dirty="0">
                <a:latin typeface="Bahnschrift SemiBold Condensed" panose="020B0502040204020203" pitchFamily="34" charset="0"/>
              </a:rPr>
              <a:t>Goal: Create a </a:t>
            </a:r>
            <a:r>
              <a:rPr lang="en-US" dirty="0" err="1">
                <a:latin typeface="Bahnschrift SemiBold Condensed" panose="020B0502040204020203" pitchFamily="34" charset="0"/>
              </a:rPr>
              <a:t>ChatGPT</a:t>
            </a:r>
            <a:r>
              <a:rPr lang="en-US" dirty="0">
                <a:latin typeface="Bahnschrift SemiBold Condensed" panose="020B0502040204020203" pitchFamily="34" charset="0"/>
              </a:rPr>
              <a:t> prompt that generates game levels</a:t>
            </a:r>
          </a:p>
        </p:txBody>
      </p:sp>
      <p:pic>
        <p:nvPicPr>
          <p:cNvPr id="11" name="Picture 10" descr="A screenshot of a computer&#10;&#10;Description automatically generated">
            <a:extLst>
              <a:ext uri="{FF2B5EF4-FFF2-40B4-BE49-F238E27FC236}">
                <a16:creationId xmlns:a16="http://schemas.microsoft.com/office/drawing/2014/main" id="{E5D734FC-440C-1ADA-26B2-A7179B2BE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26144"/>
            <a:ext cx="4368314" cy="2750828"/>
          </a:xfrm>
          <a:prstGeom prst="rect">
            <a:avLst/>
          </a:prstGeom>
        </p:spPr>
      </p:pic>
      <p:pic>
        <p:nvPicPr>
          <p:cNvPr id="18" name="Picture 17" descr="A screenshot of a game&#10;&#10;Description automatically generated">
            <a:extLst>
              <a:ext uri="{FF2B5EF4-FFF2-40B4-BE49-F238E27FC236}">
                <a16:creationId xmlns:a16="http://schemas.microsoft.com/office/drawing/2014/main" id="{3A6B3393-878C-616B-8DB3-1FE99CDC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739" y="2482850"/>
            <a:ext cx="6064743" cy="3037417"/>
          </a:xfrm>
          <a:prstGeom prst="rect">
            <a:avLst/>
          </a:prstGeom>
        </p:spPr>
      </p:pic>
      <p:pic>
        <p:nvPicPr>
          <p:cNvPr id="3" name="Picture 2">
            <a:extLst>
              <a:ext uri="{FF2B5EF4-FFF2-40B4-BE49-F238E27FC236}">
                <a16:creationId xmlns:a16="http://schemas.microsoft.com/office/drawing/2014/main" id="{0CAF0A64-9A5D-B608-A5F8-48BB2A578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294258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92349-0D1B-5FEE-613D-96B3CCAE6511}"/>
              </a:ext>
            </a:extLst>
          </p:cNvPr>
          <p:cNvPicPr>
            <a:picLocks noChangeAspect="1"/>
          </p:cNvPicPr>
          <p:nvPr/>
        </p:nvPicPr>
        <p:blipFill>
          <a:blip r:embed="rId3"/>
          <a:stretch>
            <a:fillRect/>
          </a:stretch>
        </p:blipFill>
        <p:spPr>
          <a:xfrm>
            <a:off x="1049463" y="1779115"/>
            <a:ext cx="5646909" cy="4099915"/>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4" name="Content Placeholder 4">
            <a:extLst>
              <a:ext uri="{FF2B5EF4-FFF2-40B4-BE49-F238E27FC236}">
                <a16:creationId xmlns:a16="http://schemas.microsoft.com/office/drawing/2014/main" id="{7646240E-B9A3-558C-CB9C-B49BD6D19497}"/>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example</a:t>
            </a:r>
          </a:p>
        </p:txBody>
      </p:sp>
      <p:sp>
        <p:nvSpPr>
          <p:cNvPr id="15" name="Slide Number Placeholder 5">
            <a:extLst>
              <a:ext uri="{FF2B5EF4-FFF2-40B4-BE49-F238E27FC236}">
                <a16:creationId xmlns:a16="http://schemas.microsoft.com/office/drawing/2014/main" id="{C502424F-AF0E-D90E-46A2-AB3271E7B87F}"/>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48</a:t>
            </a:fld>
            <a:endParaRPr lang="en-US" dirty="0">
              <a:latin typeface="Bahnschrift SemiBold Condensed" panose="020B0502040204020203" pitchFamily="34" charset="0"/>
            </a:endParaRPr>
          </a:p>
        </p:txBody>
      </p:sp>
      <p:sp>
        <p:nvSpPr>
          <p:cNvPr id="2" name="Rectangle 1">
            <a:extLst>
              <a:ext uri="{FF2B5EF4-FFF2-40B4-BE49-F238E27FC236}">
                <a16:creationId xmlns:a16="http://schemas.microsoft.com/office/drawing/2014/main" id="{38D6BFFA-EB5A-380E-20BC-8E9931392333}"/>
              </a:ext>
            </a:extLst>
          </p:cNvPr>
          <p:cNvSpPr/>
          <p:nvPr/>
        </p:nvSpPr>
        <p:spPr>
          <a:xfrm>
            <a:off x="1138938" y="2952995"/>
            <a:ext cx="1039267" cy="302217"/>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3" name="Picture 2">
            <a:extLst>
              <a:ext uri="{FF2B5EF4-FFF2-40B4-BE49-F238E27FC236}">
                <a16:creationId xmlns:a16="http://schemas.microsoft.com/office/drawing/2014/main" id="{06084D87-42C9-9FAD-577A-D9F65BDCE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902783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92349-0D1B-5FEE-613D-96B3CCAE6511}"/>
              </a:ext>
            </a:extLst>
          </p:cNvPr>
          <p:cNvPicPr>
            <a:picLocks noChangeAspect="1"/>
          </p:cNvPicPr>
          <p:nvPr/>
        </p:nvPicPr>
        <p:blipFill>
          <a:blip r:embed="rId2"/>
          <a:stretch>
            <a:fillRect/>
          </a:stretch>
        </p:blipFill>
        <p:spPr>
          <a:xfrm>
            <a:off x="1049463" y="1779115"/>
            <a:ext cx="5646909" cy="4099915"/>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4" name="Content Placeholder 4">
            <a:extLst>
              <a:ext uri="{FF2B5EF4-FFF2-40B4-BE49-F238E27FC236}">
                <a16:creationId xmlns:a16="http://schemas.microsoft.com/office/drawing/2014/main" id="{7646240E-B9A3-558C-CB9C-B49BD6D19497}"/>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example</a:t>
            </a:r>
          </a:p>
        </p:txBody>
      </p:sp>
      <p:pic>
        <p:nvPicPr>
          <p:cNvPr id="2" name="Picture 1">
            <a:extLst>
              <a:ext uri="{FF2B5EF4-FFF2-40B4-BE49-F238E27FC236}">
                <a16:creationId xmlns:a16="http://schemas.microsoft.com/office/drawing/2014/main" id="{49DE644B-69EF-92D8-83BE-FCFB2D9F5F81}"/>
              </a:ext>
            </a:extLst>
          </p:cNvPr>
          <p:cNvPicPr>
            <a:picLocks noChangeAspect="1"/>
          </p:cNvPicPr>
          <p:nvPr/>
        </p:nvPicPr>
        <p:blipFill>
          <a:blip r:embed="rId3"/>
          <a:stretch>
            <a:fillRect/>
          </a:stretch>
        </p:blipFill>
        <p:spPr>
          <a:xfrm>
            <a:off x="3190192" y="1894580"/>
            <a:ext cx="5677392" cy="4092295"/>
          </a:xfrm>
          <a:prstGeom prst="rect">
            <a:avLst/>
          </a:prstGeom>
        </p:spPr>
      </p:pic>
      <p:sp>
        <p:nvSpPr>
          <p:cNvPr id="3" name="Slide Number Placeholder 5">
            <a:extLst>
              <a:ext uri="{FF2B5EF4-FFF2-40B4-BE49-F238E27FC236}">
                <a16:creationId xmlns:a16="http://schemas.microsoft.com/office/drawing/2014/main" id="{4E6F9501-49AD-907B-B139-06A894EA9A8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49</a:t>
            </a:fld>
            <a:endParaRPr lang="en-US" dirty="0">
              <a:latin typeface="Bahnschrift SemiBold Condensed" panose="020B0502040204020203" pitchFamily="34" charset="0"/>
            </a:endParaRPr>
          </a:p>
        </p:txBody>
      </p:sp>
      <p:sp>
        <p:nvSpPr>
          <p:cNvPr id="4" name="Rectangle 3">
            <a:extLst>
              <a:ext uri="{FF2B5EF4-FFF2-40B4-BE49-F238E27FC236}">
                <a16:creationId xmlns:a16="http://schemas.microsoft.com/office/drawing/2014/main" id="{52D72E80-10F4-8192-780D-CD102B2266FA}"/>
              </a:ext>
            </a:extLst>
          </p:cNvPr>
          <p:cNvSpPr/>
          <p:nvPr/>
        </p:nvSpPr>
        <p:spPr>
          <a:xfrm>
            <a:off x="1138938" y="2952995"/>
            <a:ext cx="1039267" cy="302217"/>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5" name="Picture 4">
            <a:extLst>
              <a:ext uri="{FF2B5EF4-FFF2-40B4-BE49-F238E27FC236}">
                <a16:creationId xmlns:a16="http://schemas.microsoft.com/office/drawing/2014/main" id="{CAA1163A-770F-017D-79C5-FFCC711D33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97223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FCD7-5C1D-7EF7-3E83-AB741334D1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476C8-9615-28D3-2A43-FE52023C1BA1}"/>
              </a:ext>
            </a:extLst>
          </p:cNvPr>
          <p:cNvSpPr>
            <a:spLocks noGrp="1"/>
          </p:cNvSpPr>
          <p:nvPr>
            <p:ph type="title"/>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rPr>
              <a:t>Societal proxies for intelligence</a:t>
            </a:r>
          </a:p>
        </p:txBody>
      </p:sp>
      <p:sp>
        <p:nvSpPr>
          <p:cNvPr id="3" name="Content Placeholder 2">
            <a:extLst>
              <a:ext uri="{FF2B5EF4-FFF2-40B4-BE49-F238E27FC236}">
                <a16:creationId xmlns:a16="http://schemas.microsoft.com/office/drawing/2014/main" id="{9826B6A4-B3B5-87A0-E030-4B95F445A000}"/>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4" name="Picture 3">
            <a:extLst>
              <a:ext uri="{FF2B5EF4-FFF2-40B4-BE49-F238E27FC236}">
                <a16:creationId xmlns:a16="http://schemas.microsoft.com/office/drawing/2014/main" id="{B9222A62-7670-962E-3758-42B025EB5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823057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The Result</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50</a:t>
            </a:fld>
            <a:endParaRPr lang="en-US" dirty="0">
              <a:latin typeface="Bahnschrift SemiBold Condensed" panose="020B0502040204020203" pitchFamily="34" charset="0"/>
            </a:endParaRPr>
          </a:p>
        </p:txBody>
      </p:sp>
      <p:sp>
        <p:nvSpPr>
          <p:cNvPr id="6" name="TextBox 5">
            <a:extLst>
              <a:ext uri="{FF2B5EF4-FFF2-40B4-BE49-F238E27FC236}">
                <a16:creationId xmlns:a16="http://schemas.microsoft.com/office/drawing/2014/main" id="{71577014-E60D-D937-2862-B57A8F9C1CC7}"/>
              </a:ext>
            </a:extLst>
          </p:cNvPr>
          <p:cNvSpPr txBox="1"/>
          <p:nvPr/>
        </p:nvSpPr>
        <p:spPr>
          <a:xfrm>
            <a:off x="838200" y="5081771"/>
            <a:ext cx="4267748" cy="646331"/>
          </a:xfrm>
          <a:prstGeom prst="rect">
            <a:avLst/>
          </a:prstGeom>
          <a:noFill/>
        </p:spPr>
        <p:txBody>
          <a:bodyPr wrap="square">
            <a:spAutoFit/>
          </a:bodyPr>
          <a:lstStyle/>
          <a:p>
            <a:r>
              <a:rPr lang="en-US" dirty="0">
                <a:hlinkClick r:id="rId2"/>
              </a:rPr>
              <a:t>https://chatgpt.com/share/225d8f40-b5c2-4700-aa37-1777e4a4a4b6</a:t>
            </a:r>
            <a:endParaRPr lang="en-US" dirty="0"/>
          </a:p>
        </p:txBody>
      </p:sp>
      <p:pic>
        <p:nvPicPr>
          <p:cNvPr id="20" name="Content Placeholder 19" descr="A screenshot of a phone&#10;&#10;Description automatically generated">
            <a:extLst>
              <a:ext uri="{FF2B5EF4-FFF2-40B4-BE49-F238E27FC236}">
                <a16:creationId xmlns:a16="http://schemas.microsoft.com/office/drawing/2014/main" id="{818DE6F6-86CD-FEFE-CCE8-D9419D5D85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93051" y="1196885"/>
            <a:ext cx="3472702" cy="4351338"/>
          </a:xfrm>
        </p:spPr>
      </p:pic>
      <p:cxnSp>
        <p:nvCxnSpPr>
          <p:cNvPr id="22" name="Straight Connector 21">
            <a:extLst>
              <a:ext uri="{FF2B5EF4-FFF2-40B4-BE49-F238E27FC236}">
                <a16:creationId xmlns:a16="http://schemas.microsoft.com/office/drawing/2014/main" id="{7BF28627-D6DC-6C7B-CC72-F3529982CD98}"/>
              </a:ext>
            </a:extLst>
          </p:cNvPr>
          <p:cNvCxnSpPr>
            <a:cxnSpLocks/>
          </p:cNvCxnSpPr>
          <p:nvPr/>
        </p:nvCxnSpPr>
        <p:spPr>
          <a:xfrm flipH="1" flipV="1">
            <a:off x="6515592" y="3154571"/>
            <a:ext cx="2710184" cy="1655322"/>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4361A2B-2B2A-27F8-DEEF-18D596B4E827}"/>
              </a:ext>
            </a:extLst>
          </p:cNvPr>
          <p:cNvPicPr>
            <a:picLocks noChangeAspect="1"/>
          </p:cNvPicPr>
          <p:nvPr/>
        </p:nvPicPr>
        <p:blipFill>
          <a:blip r:embed="rId4"/>
          <a:stretch>
            <a:fillRect/>
          </a:stretch>
        </p:blipFill>
        <p:spPr>
          <a:xfrm>
            <a:off x="838200" y="989476"/>
            <a:ext cx="5677392" cy="4092295"/>
          </a:xfrm>
          <a:prstGeom prst="rect">
            <a:avLst/>
          </a:prstGeom>
        </p:spPr>
      </p:pic>
      <p:pic>
        <p:nvPicPr>
          <p:cNvPr id="18" name="Picture 17" descr="Screenshot of a screenshot of a computer program&#10;&#10;Description automatically generated">
            <a:extLst>
              <a:ext uri="{FF2B5EF4-FFF2-40B4-BE49-F238E27FC236}">
                <a16:creationId xmlns:a16="http://schemas.microsoft.com/office/drawing/2014/main" id="{198A2EC8-32D3-08CB-2BFF-5CE18D91699C}"/>
              </a:ext>
            </a:extLst>
          </p:cNvPr>
          <p:cNvPicPr>
            <a:picLocks noChangeAspect="1"/>
          </p:cNvPicPr>
          <p:nvPr/>
        </p:nvPicPr>
        <p:blipFill rotWithShape="1">
          <a:blip r:embed="rId5">
            <a:extLst>
              <a:ext uri="{28A0092B-C50C-407E-A947-70E740481C1C}">
                <a14:useLocalDpi xmlns:a14="http://schemas.microsoft.com/office/drawing/2010/main" val="0"/>
              </a:ext>
            </a:extLst>
          </a:blip>
          <a:srcRect t="62324" b="2662"/>
          <a:stretch/>
        </p:blipFill>
        <p:spPr>
          <a:xfrm>
            <a:off x="6172592" y="3555286"/>
            <a:ext cx="5708640" cy="2509213"/>
          </a:xfrm>
          <a:prstGeom prst="rect">
            <a:avLst/>
          </a:prstGeom>
        </p:spPr>
      </p:pic>
      <p:pic>
        <p:nvPicPr>
          <p:cNvPr id="2" name="Picture 1">
            <a:extLst>
              <a:ext uri="{FF2B5EF4-FFF2-40B4-BE49-F238E27FC236}">
                <a16:creationId xmlns:a16="http://schemas.microsoft.com/office/drawing/2014/main" id="{347D1098-A3FD-6B91-0FC9-3F5DC66324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0664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XML</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51</a:t>
            </a:fld>
            <a:endParaRPr lang="en-US" dirty="0">
              <a:latin typeface="Bahnschrift SemiBold Condensed" panose="020B0502040204020203"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F828FDA-5C38-E63B-736E-171E7A291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73162"/>
            <a:ext cx="4642730" cy="2789237"/>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67ABABEB-DCFA-1920-74E6-69BB8127C2AE}"/>
              </a:ext>
            </a:extLst>
          </p:cNvPr>
          <p:cNvPicPr>
            <a:picLocks noChangeAspect="1"/>
          </p:cNvPicPr>
          <p:nvPr/>
        </p:nvPicPr>
        <p:blipFill rotWithShape="1">
          <a:blip r:embed="rId3">
            <a:extLst>
              <a:ext uri="{28A0092B-C50C-407E-A947-70E740481C1C}">
                <a14:useLocalDpi xmlns:a14="http://schemas.microsoft.com/office/drawing/2010/main" val="0"/>
              </a:ext>
            </a:extLst>
          </a:blip>
          <a:srcRect r="49486"/>
          <a:stretch/>
        </p:blipFill>
        <p:spPr>
          <a:xfrm>
            <a:off x="6172200" y="824657"/>
            <a:ext cx="4936067" cy="5780187"/>
          </a:xfrm>
          <a:prstGeom prst="rect">
            <a:avLst/>
          </a:prstGeom>
        </p:spPr>
      </p:pic>
      <p:pic>
        <p:nvPicPr>
          <p:cNvPr id="8" name="Picture 7" descr="Screenshot of a screenshot of a computer program&#10;&#10;Description automatically generated">
            <a:extLst>
              <a:ext uri="{FF2B5EF4-FFF2-40B4-BE49-F238E27FC236}">
                <a16:creationId xmlns:a16="http://schemas.microsoft.com/office/drawing/2014/main" id="{0319F736-EF20-D78C-0020-9E8336C0F774}"/>
              </a:ext>
            </a:extLst>
          </p:cNvPr>
          <p:cNvPicPr>
            <a:picLocks noChangeAspect="1"/>
          </p:cNvPicPr>
          <p:nvPr/>
        </p:nvPicPr>
        <p:blipFill rotWithShape="1">
          <a:blip r:embed="rId4">
            <a:extLst>
              <a:ext uri="{28A0092B-C50C-407E-A947-70E740481C1C}">
                <a14:useLocalDpi xmlns:a14="http://schemas.microsoft.com/office/drawing/2010/main" val="0"/>
              </a:ext>
            </a:extLst>
          </a:blip>
          <a:srcRect t="62324" b="2662"/>
          <a:stretch/>
        </p:blipFill>
        <p:spPr>
          <a:xfrm>
            <a:off x="1276750" y="4352431"/>
            <a:ext cx="4487949" cy="1972662"/>
          </a:xfrm>
          <a:prstGeom prst="rect">
            <a:avLst/>
          </a:prstGeom>
        </p:spPr>
      </p:pic>
      <p:cxnSp>
        <p:nvCxnSpPr>
          <p:cNvPr id="11" name="Straight Connector 10">
            <a:extLst>
              <a:ext uri="{FF2B5EF4-FFF2-40B4-BE49-F238E27FC236}">
                <a16:creationId xmlns:a16="http://schemas.microsoft.com/office/drawing/2014/main" id="{74692AFE-1387-F9D5-A507-0EDB0EF5A393}"/>
              </a:ext>
            </a:extLst>
          </p:cNvPr>
          <p:cNvCxnSpPr>
            <a:cxnSpLocks/>
          </p:cNvCxnSpPr>
          <p:nvPr/>
        </p:nvCxnSpPr>
        <p:spPr>
          <a:xfrm>
            <a:off x="1862667" y="3429000"/>
            <a:ext cx="660400" cy="923431"/>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A5409852-DA47-357C-6057-F7E1D36078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422563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XML</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52</a:t>
            </a:fld>
            <a:endParaRPr lang="en-US" dirty="0">
              <a:latin typeface="Bahnschrift SemiBold Condensed" panose="020B0502040204020203"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F828FDA-5C38-E63B-736E-171E7A291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73162"/>
            <a:ext cx="4642730" cy="2789237"/>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67ABABEB-DCFA-1920-74E6-69BB8127C2AE}"/>
              </a:ext>
            </a:extLst>
          </p:cNvPr>
          <p:cNvPicPr>
            <a:picLocks noChangeAspect="1"/>
          </p:cNvPicPr>
          <p:nvPr/>
        </p:nvPicPr>
        <p:blipFill rotWithShape="1">
          <a:blip r:embed="rId3">
            <a:extLst>
              <a:ext uri="{28A0092B-C50C-407E-A947-70E740481C1C}">
                <a14:useLocalDpi xmlns:a14="http://schemas.microsoft.com/office/drawing/2010/main" val="0"/>
              </a:ext>
            </a:extLst>
          </a:blip>
          <a:srcRect r="49486"/>
          <a:stretch/>
        </p:blipFill>
        <p:spPr>
          <a:xfrm>
            <a:off x="6172200" y="824657"/>
            <a:ext cx="4936067" cy="5780187"/>
          </a:xfrm>
          <a:prstGeom prst="rect">
            <a:avLst/>
          </a:prstGeom>
        </p:spPr>
      </p:pic>
      <p:pic>
        <p:nvPicPr>
          <p:cNvPr id="8" name="Picture 7" descr="Screenshot of a screenshot of a computer program&#10;&#10;Description automatically generated">
            <a:extLst>
              <a:ext uri="{FF2B5EF4-FFF2-40B4-BE49-F238E27FC236}">
                <a16:creationId xmlns:a16="http://schemas.microsoft.com/office/drawing/2014/main" id="{0319F736-EF20-D78C-0020-9E8336C0F774}"/>
              </a:ext>
            </a:extLst>
          </p:cNvPr>
          <p:cNvPicPr>
            <a:picLocks noChangeAspect="1"/>
          </p:cNvPicPr>
          <p:nvPr/>
        </p:nvPicPr>
        <p:blipFill rotWithShape="1">
          <a:blip r:embed="rId4">
            <a:extLst>
              <a:ext uri="{28A0092B-C50C-407E-A947-70E740481C1C}">
                <a14:useLocalDpi xmlns:a14="http://schemas.microsoft.com/office/drawing/2010/main" val="0"/>
              </a:ext>
            </a:extLst>
          </a:blip>
          <a:srcRect t="62324" b="2662"/>
          <a:stretch/>
        </p:blipFill>
        <p:spPr>
          <a:xfrm>
            <a:off x="1276750" y="4352431"/>
            <a:ext cx="4487949" cy="1972662"/>
          </a:xfrm>
          <a:prstGeom prst="rect">
            <a:avLst/>
          </a:prstGeom>
        </p:spPr>
      </p:pic>
      <p:cxnSp>
        <p:nvCxnSpPr>
          <p:cNvPr id="11" name="Straight Connector 10">
            <a:extLst>
              <a:ext uri="{FF2B5EF4-FFF2-40B4-BE49-F238E27FC236}">
                <a16:creationId xmlns:a16="http://schemas.microsoft.com/office/drawing/2014/main" id="{74692AFE-1387-F9D5-A507-0EDB0EF5A393}"/>
              </a:ext>
            </a:extLst>
          </p:cNvPr>
          <p:cNvCxnSpPr>
            <a:cxnSpLocks/>
          </p:cNvCxnSpPr>
          <p:nvPr/>
        </p:nvCxnSpPr>
        <p:spPr>
          <a:xfrm>
            <a:off x="1862667" y="3429000"/>
            <a:ext cx="660400" cy="923431"/>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25" name="Picture 24" descr="A math equations on a white background&#10;&#10;Description automatically generated">
            <a:extLst>
              <a:ext uri="{FF2B5EF4-FFF2-40B4-BE49-F238E27FC236}">
                <a16:creationId xmlns:a16="http://schemas.microsoft.com/office/drawing/2014/main" id="{CB3BD46D-0CFD-CF2F-6F01-4607FA611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720" y="2330449"/>
            <a:ext cx="4373210" cy="3113338"/>
          </a:xfrm>
          <a:prstGeom prst="rect">
            <a:avLst/>
          </a:prstGeom>
        </p:spPr>
      </p:pic>
      <p:pic>
        <p:nvPicPr>
          <p:cNvPr id="2" name="Picture 1">
            <a:extLst>
              <a:ext uri="{FF2B5EF4-FFF2-40B4-BE49-F238E27FC236}">
                <a16:creationId xmlns:a16="http://schemas.microsoft.com/office/drawing/2014/main" id="{67F02306-7C3D-EBD5-24BD-C7409C1AD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785937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Science Birds</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53</a:t>
            </a:fld>
            <a:endParaRPr lang="en-US" dirty="0">
              <a:latin typeface="Bahnschrift SemiBold Condensed" panose="020B0502040204020203" pitchFamily="34" charset="0"/>
            </a:endParaRPr>
          </a:p>
        </p:txBody>
      </p:sp>
      <p:pic>
        <p:nvPicPr>
          <p:cNvPr id="25" name="Picture 24" descr="A math equations on a white background&#10;&#10;Description automatically generated">
            <a:extLst>
              <a:ext uri="{FF2B5EF4-FFF2-40B4-BE49-F238E27FC236}">
                <a16:creationId xmlns:a16="http://schemas.microsoft.com/office/drawing/2014/main" id="{CB3BD46D-0CFD-CF2F-6F01-4607FA611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720" y="2330449"/>
            <a:ext cx="4373210" cy="3113338"/>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A41D35B5-0646-ACE0-51F0-E0B650A4B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801" y="1207991"/>
            <a:ext cx="7136680" cy="5013518"/>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9400F2D8-8C0F-9ABA-F8AE-024EE66F96E2}"/>
              </a:ext>
            </a:extLst>
          </p:cNvPr>
          <p:cNvPicPr>
            <a:picLocks noChangeAspect="1"/>
          </p:cNvPicPr>
          <p:nvPr/>
        </p:nvPicPr>
        <p:blipFill rotWithShape="1">
          <a:blip r:embed="rId4">
            <a:extLst>
              <a:ext uri="{28A0092B-C50C-407E-A947-70E740481C1C}">
                <a14:useLocalDpi xmlns:a14="http://schemas.microsoft.com/office/drawing/2010/main" val="0"/>
              </a:ext>
            </a:extLst>
          </a:blip>
          <a:srcRect r="49486"/>
          <a:stretch/>
        </p:blipFill>
        <p:spPr>
          <a:xfrm>
            <a:off x="432519" y="1165874"/>
            <a:ext cx="3814423" cy="4466730"/>
          </a:xfrm>
          <a:prstGeom prst="rect">
            <a:avLst/>
          </a:prstGeom>
        </p:spPr>
      </p:pic>
      <p:pic>
        <p:nvPicPr>
          <p:cNvPr id="7" name="Picture 6" descr="A math equations on a white background&#10;&#10;Description automatically generated">
            <a:extLst>
              <a:ext uri="{FF2B5EF4-FFF2-40B4-BE49-F238E27FC236}">
                <a16:creationId xmlns:a16="http://schemas.microsoft.com/office/drawing/2014/main" id="{6898781C-D10D-4EBA-1DBF-539E15C8E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39" y="2671665"/>
            <a:ext cx="3379467" cy="2405881"/>
          </a:xfrm>
          <a:prstGeom prst="rect">
            <a:avLst/>
          </a:prstGeom>
        </p:spPr>
      </p:pic>
      <p:cxnSp>
        <p:nvCxnSpPr>
          <p:cNvPr id="12" name="Straight Connector 11">
            <a:extLst>
              <a:ext uri="{FF2B5EF4-FFF2-40B4-BE49-F238E27FC236}">
                <a16:creationId xmlns:a16="http://schemas.microsoft.com/office/drawing/2014/main" id="{9AD3ADAF-DEEA-07F9-BF04-17BA0521F872}"/>
              </a:ext>
            </a:extLst>
          </p:cNvPr>
          <p:cNvCxnSpPr>
            <a:cxnSpLocks/>
          </p:cNvCxnSpPr>
          <p:nvPr/>
        </p:nvCxnSpPr>
        <p:spPr>
          <a:xfrm flipH="1">
            <a:off x="3717439" y="4098431"/>
            <a:ext cx="728133"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2EB4E02-83DD-82FF-F086-008F7BBEB9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738528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9632B5D-D92C-445D-A13F-A49F4FF8C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54</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pic>
        <p:nvPicPr>
          <p:cNvPr id="7" name="Picture 6" descr="A screenshot of a computer&#10;&#10;Description automatically generated">
            <a:extLst>
              <a:ext uri="{FF2B5EF4-FFF2-40B4-BE49-F238E27FC236}">
                <a16:creationId xmlns:a16="http://schemas.microsoft.com/office/drawing/2014/main" id="{DD4F09B5-0AD5-F1CD-E0DB-9199A39E3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926" y="1743102"/>
            <a:ext cx="6123153" cy="4301515"/>
          </a:xfrm>
          <a:prstGeom prst="rect">
            <a:avLst/>
          </a:prstGeom>
        </p:spPr>
      </p:pic>
      <p:sp>
        <p:nvSpPr>
          <p:cNvPr id="8" name="Rectangle 7">
            <a:extLst>
              <a:ext uri="{FF2B5EF4-FFF2-40B4-BE49-F238E27FC236}">
                <a16:creationId xmlns:a16="http://schemas.microsoft.com/office/drawing/2014/main" id="{EEBACE2C-176E-272E-B85F-74E0B3DAE28B}"/>
              </a:ext>
            </a:extLst>
          </p:cNvPr>
          <p:cNvSpPr/>
          <p:nvPr/>
        </p:nvSpPr>
        <p:spPr>
          <a:xfrm>
            <a:off x="3635348" y="1733637"/>
            <a:ext cx="483169" cy="30331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music player&#10;&#10;Description automatically generated">
            <a:extLst>
              <a:ext uri="{FF2B5EF4-FFF2-40B4-BE49-F238E27FC236}">
                <a16:creationId xmlns:a16="http://schemas.microsoft.com/office/drawing/2014/main" id="{73833D09-D214-CD64-AB25-31769C5391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6753" y="2216343"/>
            <a:ext cx="4813300" cy="147320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3A642DD-6C62-4B98-B36C-CBE55DC617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8429" y="4009965"/>
            <a:ext cx="4813300" cy="1473200"/>
          </a:xfrm>
          <a:prstGeom prst="rect">
            <a:avLst/>
          </a:prstGeom>
        </p:spPr>
      </p:pic>
    </p:spTree>
    <p:extLst>
      <p:ext uri="{BB962C8B-B14F-4D97-AF65-F5344CB8AC3E}">
        <p14:creationId xmlns:p14="http://schemas.microsoft.com/office/powerpoint/2010/main" val="360229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55</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pic>
        <p:nvPicPr>
          <p:cNvPr id="7" name="Picture 6" descr="A screenshot of a computer&#10;&#10;Description automatically generated">
            <a:extLst>
              <a:ext uri="{FF2B5EF4-FFF2-40B4-BE49-F238E27FC236}">
                <a16:creationId xmlns:a16="http://schemas.microsoft.com/office/drawing/2014/main" id="{DD4F09B5-0AD5-F1CD-E0DB-9199A39E3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768" y="1875448"/>
            <a:ext cx="6123153" cy="4301515"/>
          </a:xfrm>
          <a:prstGeom prst="rect">
            <a:avLst/>
          </a:prstGeom>
        </p:spPr>
      </p:pic>
      <p:sp>
        <p:nvSpPr>
          <p:cNvPr id="8" name="Rectangle 7">
            <a:extLst>
              <a:ext uri="{FF2B5EF4-FFF2-40B4-BE49-F238E27FC236}">
                <a16:creationId xmlns:a16="http://schemas.microsoft.com/office/drawing/2014/main" id="{EEBACE2C-176E-272E-B85F-74E0B3DAE28B}"/>
              </a:ext>
            </a:extLst>
          </p:cNvPr>
          <p:cNvSpPr/>
          <p:nvPr/>
        </p:nvSpPr>
        <p:spPr>
          <a:xfrm>
            <a:off x="6675728" y="2495637"/>
            <a:ext cx="483169" cy="30331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5F996C3-F01C-7A31-54FE-1B77A21B176E}"/>
              </a:ext>
            </a:extLst>
          </p:cNvPr>
          <p:cNvSpPr txBox="1"/>
          <p:nvPr/>
        </p:nvSpPr>
        <p:spPr>
          <a:xfrm>
            <a:off x="7995185" y="2277964"/>
            <a:ext cx="829147" cy="369332"/>
          </a:xfrm>
          <a:prstGeom prst="rect">
            <a:avLst/>
          </a:prstGeom>
          <a:noFill/>
        </p:spPr>
        <p:txBody>
          <a:bodyPr wrap="square">
            <a:spAutoFit/>
          </a:bodyPr>
          <a:lstStyle/>
          <a:p>
            <a:r>
              <a:rPr lang="en-US" dirty="0">
                <a:latin typeface="Bahnschrift SemiBold Condensed" panose="020B0502040204020203" pitchFamily="34" charset="0"/>
              </a:rPr>
              <a:t>Stability</a:t>
            </a:r>
            <a:endParaRPr lang="en-US" dirty="0"/>
          </a:p>
        </p:txBody>
      </p:sp>
      <p:cxnSp>
        <p:nvCxnSpPr>
          <p:cNvPr id="13" name="Straight Connector 12">
            <a:extLst>
              <a:ext uri="{FF2B5EF4-FFF2-40B4-BE49-F238E27FC236}">
                <a16:creationId xmlns:a16="http://schemas.microsoft.com/office/drawing/2014/main" id="{822BE73C-C9DA-4EEF-4FDA-576AFE58DCC2}"/>
              </a:ext>
            </a:extLst>
          </p:cNvPr>
          <p:cNvCxnSpPr>
            <a:cxnSpLocks/>
            <a:stCxn id="8" idx="3"/>
            <a:endCxn id="12" idx="1"/>
          </p:cNvCxnSpPr>
          <p:nvPr/>
        </p:nvCxnSpPr>
        <p:spPr>
          <a:xfrm flipV="1">
            <a:off x="7158897" y="2462630"/>
            <a:ext cx="836288" cy="184667"/>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35E5ED2E-D6B4-2334-7C75-E05F6DEA66ED}"/>
              </a:ext>
            </a:extLst>
          </p:cNvPr>
          <p:cNvSpPr/>
          <p:nvPr/>
        </p:nvSpPr>
        <p:spPr>
          <a:xfrm>
            <a:off x="5237221" y="3915196"/>
            <a:ext cx="472203" cy="536004"/>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computer&#10;&#10;Description automatically generated">
            <a:extLst>
              <a:ext uri="{FF2B5EF4-FFF2-40B4-BE49-F238E27FC236}">
                <a16:creationId xmlns:a16="http://schemas.microsoft.com/office/drawing/2014/main" id="{73FE5DFE-EAE3-7B7D-9FE7-EBB1F7F44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777" y="2055195"/>
            <a:ext cx="7635902" cy="3254022"/>
          </a:xfrm>
          <a:prstGeom prst="rect">
            <a:avLst/>
          </a:prstGeom>
        </p:spPr>
      </p:pic>
      <p:sp>
        <p:nvSpPr>
          <p:cNvPr id="22" name="TextBox 21">
            <a:extLst>
              <a:ext uri="{FF2B5EF4-FFF2-40B4-BE49-F238E27FC236}">
                <a16:creationId xmlns:a16="http://schemas.microsoft.com/office/drawing/2014/main" id="{020C6DAC-8C67-8261-270F-2965B11D77D0}"/>
              </a:ext>
            </a:extLst>
          </p:cNvPr>
          <p:cNvSpPr txBox="1"/>
          <p:nvPr/>
        </p:nvSpPr>
        <p:spPr>
          <a:xfrm>
            <a:off x="7087805" y="5255785"/>
            <a:ext cx="3666933" cy="646331"/>
          </a:xfrm>
          <a:prstGeom prst="rect">
            <a:avLst/>
          </a:prstGeom>
          <a:noFill/>
        </p:spPr>
        <p:txBody>
          <a:bodyPr wrap="square">
            <a:spAutoFit/>
          </a:bodyPr>
          <a:lstStyle/>
          <a:p>
            <a:r>
              <a:rPr lang="en-US" sz="1200" dirty="0">
                <a:hlinkClick r:id="rId5"/>
              </a:rPr>
              <a:t>The 1st ChatGPT4PCG Competition: Character-like Level Generation for Science Birds - Tools - Online Letter Classifier</a:t>
            </a:r>
            <a:endParaRPr lang="en-US" sz="1200" dirty="0"/>
          </a:p>
        </p:txBody>
      </p:sp>
      <p:pic>
        <p:nvPicPr>
          <p:cNvPr id="9" name="Picture 8">
            <a:extLst>
              <a:ext uri="{FF2B5EF4-FFF2-40B4-BE49-F238E27FC236}">
                <a16:creationId xmlns:a16="http://schemas.microsoft.com/office/drawing/2014/main" id="{ED2E6B7A-77E7-45FC-BDF2-5AA767475F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651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20" grpId="0" animBg="1"/>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Overall competition pipeline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56</a:t>
            </a:fld>
            <a:endParaRPr lang="en-US" dirty="0">
              <a:latin typeface="Bahnschrift SemiBold Condensed" panose="020B0502040204020203" pitchFamily="34" charset="0"/>
            </a:endParaRPr>
          </a:p>
        </p:txBody>
      </p:sp>
      <p:pic>
        <p:nvPicPr>
          <p:cNvPr id="3" name="Picture 2" descr="A computer game graphics&#10;&#10;Description automatically generated with medium confidence">
            <a:extLst>
              <a:ext uri="{FF2B5EF4-FFF2-40B4-BE49-F238E27FC236}">
                <a16:creationId xmlns:a16="http://schemas.microsoft.com/office/drawing/2014/main" id="{794F8639-A293-4C25-43F6-EBBAE3354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46" y="2255519"/>
            <a:ext cx="10944954" cy="2556485"/>
          </a:xfrm>
          <a:prstGeom prst="rect">
            <a:avLst/>
          </a:prstGeom>
        </p:spPr>
      </p:pic>
      <p:sp>
        <p:nvSpPr>
          <p:cNvPr id="4" name="Rectangle 3">
            <a:extLst>
              <a:ext uri="{FF2B5EF4-FFF2-40B4-BE49-F238E27FC236}">
                <a16:creationId xmlns:a16="http://schemas.microsoft.com/office/drawing/2014/main" id="{E50CAD05-552F-2F11-C23B-EF8C36646244}"/>
              </a:ext>
            </a:extLst>
          </p:cNvPr>
          <p:cNvSpPr/>
          <p:nvPr/>
        </p:nvSpPr>
        <p:spPr>
          <a:xfrm>
            <a:off x="687746" y="4985437"/>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9" name="Rectangle 8">
            <a:extLst>
              <a:ext uri="{FF2B5EF4-FFF2-40B4-BE49-F238E27FC236}">
                <a16:creationId xmlns:a16="http://schemas.microsoft.com/office/drawing/2014/main" id="{DB9F2B82-0EDA-E3CD-63A4-6A65CF1E3851}"/>
              </a:ext>
            </a:extLst>
          </p:cNvPr>
          <p:cNvSpPr/>
          <p:nvPr/>
        </p:nvSpPr>
        <p:spPr>
          <a:xfrm>
            <a:off x="2283867" y="4979179"/>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10" name="Rectangle 9">
            <a:extLst>
              <a:ext uri="{FF2B5EF4-FFF2-40B4-BE49-F238E27FC236}">
                <a16:creationId xmlns:a16="http://schemas.microsoft.com/office/drawing/2014/main" id="{8DBC96A4-46E8-4655-46E8-FCB71D0B18C0}"/>
              </a:ext>
            </a:extLst>
          </p:cNvPr>
          <p:cNvSpPr/>
          <p:nvPr/>
        </p:nvSpPr>
        <p:spPr>
          <a:xfrm>
            <a:off x="8686810" y="4979178"/>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pic>
        <p:nvPicPr>
          <p:cNvPr id="11" name="Picture 10">
            <a:extLst>
              <a:ext uri="{FF2B5EF4-FFF2-40B4-BE49-F238E27FC236}">
                <a16:creationId xmlns:a16="http://schemas.microsoft.com/office/drawing/2014/main" id="{AFE9065C-BE32-385C-74C3-69E94F64BB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82867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Participants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57</a:t>
            </a:fld>
            <a:endParaRPr lang="en-US" dirty="0">
              <a:latin typeface="Bahnschrift SemiBold Condensed" panose="020B0502040204020203" pitchFamily="34" charset="0"/>
            </a:endParaRPr>
          </a:p>
        </p:txBody>
      </p:sp>
      <p:pic>
        <p:nvPicPr>
          <p:cNvPr id="12" name="Picture 11">
            <a:extLst>
              <a:ext uri="{FF2B5EF4-FFF2-40B4-BE49-F238E27FC236}">
                <a16:creationId xmlns:a16="http://schemas.microsoft.com/office/drawing/2014/main" id="{1B24BFA7-F29A-B942-2F10-D0876956BD36}"/>
              </a:ext>
            </a:extLst>
          </p:cNvPr>
          <p:cNvPicPr>
            <a:picLocks noChangeAspect="1"/>
          </p:cNvPicPr>
          <p:nvPr/>
        </p:nvPicPr>
        <p:blipFill>
          <a:blip r:embed="rId3"/>
          <a:stretch>
            <a:fillRect/>
          </a:stretch>
        </p:blipFill>
        <p:spPr>
          <a:xfrm>
            <a:off x="3952240" y="1731917"/>
            <a:ext cx="4108998" cy="3858306"/>
          </a:xfrm>
          <a:prstGeom prst="rect">
            <a:avLst/>
          </a:prstGeom>
        </p:spPr>
      </p:pic>
      <p:sp>
        <p:nvSpPr>
          <p:cNvPr id="13" name="Rectangle 12">
            <a:extLst>
              <a:ext uri="{FF2B5EF4-FFF2-40B4-BE49-F238E27FC236}">
                <a16:creationId xmlns:a16="http://schemas.microsoft.com/office/drawing/2014/main" id="{C63C7182-04F1-E913-E622-35B31159AB54}"/>
              </a:ext>
            </a:extLst>
          </p:cNvPr>
          <p:cNvSpPr/>
          <p:nvPr/>
        </p:nvSpPr>
        <p:spPr>
          <a:xfrm>
            <a:off x="5435296" y="256945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BAF4B9B-2D3A-36A5-90D5-65BEBCFF4DC5}"/>
              </a:ext>
            </a:extLst>
          </p:cNvPr>
          <p:cNvSpPr/>
          <p:nvPr/>
        </p:nvSpPr>
        <p:spPr>
          <a:xfrm>
            <a:off x="5435428" y="277097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7C43878-95F6-1E20-9904-512C5F2F5E60}"/>
              </a:ext>
            </a:extLst>
          </p:cNvPr>
          <p:cNvSpPr/>
          <p:nvPr/>
        </p:nvSpPr>
        <p:spPr>
          <a:xfrm>
            <a:off x="5931543" y="417581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B98AC8B-90B6-73EB-550E-72A0D19D9BD7}"/>
              </a:ext>
            </a:extLst>
          </p:cNvPr>
          <p:cNvSpPr/>
          <p:nvPr/>
        </p:nvSpPr>
        <p:spPr>
          <a:xfrm>
            <a:off x="3952240" y="255713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B0F107F-79F5-F5C1-9B30-FBE13831165F}"/>
              </a:ext>
            </a:extLst>
          </p:cNvPr>
          <p:cNvSpPr/>
          <p:nvPr/>
        </p:nvSpPr>
        <p:spPr>
          <a:xfrm>
            <a:off x="3952240" y="277614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440650A-CDDB-26B6-3475-2A9E5B9861F1}"/>
              </a:ext>
            </a:extLst>
          </p:cNvPr>
          <p:cNvSpPr/>
          <p:nvPr/>
        </p:nvSpPr>
        <p:spPr>
          <a:xfrm>
            <a:off x="3952240" y="416829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A3B8699-1F6F-761E-72C4-F9F90D8F7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699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 - RAW score</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RAW score: differs from the official competition score by being </a:t>
            </a:r>
            <a:br>
              <a:rPr lang="en-US" dirty="0">
                <a:latin typeface="Bahnschrift SemiBold Condensed" panose="020B0502040204020203" pitchFamily="34" charset="0"/>
              </a:rPr>
            </a:br>
            <a:endParaRPr lang="en-US" dirty="0">
              <a:latin typeface="Bahnschrift SemiBold Condensed" panose="020B0502040204020203" pitchFamily="34" charset="0"/>
            </a:endParaRPr>
          </a:p>
          <a:p>
            <a:pPr lvl="1"/>
            <a:r>
              <a:rPr lang="en-US" sz="2800" dirty="0">
                <a:latin typeface="Bahnschrift SemiBold Condensed" panose="020B0502040204020203" pitchFamily="34" charset="0"/>
              </a:rPr>
              <a:t>not dynamically weighted (levels are equally weighted),</a:t>
            </a:r>
          </a:p>
          <a:p>
            <a:pPr lvl="1"/>
            <a:r>
              <a:rPr lang="en-US" sz="2800" dirty="0">
                <a:latin typeface="Bahnschrift SemiBold Condensed" panose="020B0502040204020203" pitchFamily="34" charset="0"/>
              </a:rPr>
              <a:t>not normalized to percentage-of-total-score at the end.</a:t>
            </a:r>
          </a:p>
          <a:p>
            <a:pPr marL="0" indent="0">
              <a:buNone/>
            </a:pPr>
            <a:endParaRPr lang="en-US" dirty="0">
              <a:latin typeface="Bahnschrift SemiBold Condensed" panose="020B0502040204020203" pitchFamily="34" charset="0"/>
            </a:endParaRPr>
          </a:p>
          <a:p>
            <a:pPr marL="0" indent="0">
              <a:buNone/>
            </a:pPr>
            <a:r>
              <a:rPr lang="en-US" dirty="0">
                <a:latin typeface="Bahnschrift SemiBold Condensed" panose="020B0502040204020203" pitchFamily="34" charset="0"/>
              </a:rPr>
              <a:t>This makes raw scores from different runs comparable.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58</a:t>
            </a:fld>
            <a:endParaRPr lang="en-US" dirty="0">
              <a:latin typeface="Bahnschrift SemiBold Condensed" panose="020B0502040204020203" pitchFamily="34" charset="0"/>
            </a:endParaRPr>
          </a:p>
        </p:txBody>
      </p:sp>
      <p:pic>
        <p:nvPicPr>
          <p:cNvPr id="7" name="Picture 6">
            <a:extLst>
              <a:ext uri="{FF2B5EF4-FFF2-40B4-BE49-F238E27FC236}">
                <a16:creationId xmlns:a16="http://schemas.microsoft.com/office/drawing/2014/main" id="{AABBAC65-7DEF-518C-5063-6B558C0DD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35302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59</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2DD87E3A-5100-F7FA-A322-3C3B9044D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13667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2D55C-E1D0-3ABE-E476-3D3DF2C14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894919-5C0A-C0F0-1C53-56253293AFAA}"/>
              </a:ext>
            </a:extLst>
          </p:cNvPr>
          <p:cNvSpPr>
            <a:spLocks noGrp="1"/>
          </p:cNvSpPr>
          <p:nvPr>
            <p:ph type="title"/>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rPr>
              <a:t>Exams</a:t>
            </a:r>
          </a:p>
        </p:txBody>
      </p:sp>
      <p:sp>
        <p:nvSpPr>
          <p:cNvPr id="3" name="Content Placeholder 2">
            <a:extLst>
              <a:ext uri="{FF2B5EF4-FFF2-40B4-BE49-F238E27FC236}">
                <a16:creationId xmlns:a16="http://schemas.microsoft.com/office/drawing/2014/main" id="{4D412552-5D3C-89C0-5467-9CD28D9C8525}"/>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8" name="Picture 7">
            <a:extLst>
              <a:ext uri="{FF2B5EF4-FFF2-40B4-BE49-F238E27FC236}">
                <a16:creationId xmlns:a16="http://schemas.microsoft.com/office/drawing/2014/main" id="{2CBC7E61-C217-90C7-584E-47209F6EA849}"/>
              </a:ext>
            </a:extLst>
          </p:cNvPr>
          <p:cNvPicPr>
            <a:picLocks noChangeAspect="1"/>
          </p:cNvPicPr>
          <p:nvPr/>
        </p:nvPicPr>
        <p:blipFill>
          <a:blip r:embed="rId3"/>
          <a:stretch>
            <a:fillRect/>
          </a:stretch>
        </p:blipFill>
        <p:spPr>
          <a:xfrm>
            <a:off x="4110856" y="527201"/>
            <a:ext cx="5333782" cy="5803597"/>
          </a:xfrm>
          <a:prstGeom prst="rect">
            <a:avLst/>
          </a:prstGeom>
        </p:spPr>
      </p:pic>
      <p:pic>
        <p:nvPicPr>
          <p:cNvPr id="4" name="Picture 3">
            <a:extLst>
              <a:ext uri="{FF2B5EF4-FFF2-40B4-BE49-F238E27FC236}">
                <a16:creationId xmlns:a16="http://schemas.microsoft.com/office/drawing/2014/main" id="{080427B2-E059-1BFE-35F5-0B1DE51E2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528655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60</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26497F85-C244-E56A-85DC-6D3E020FE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307968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p:txBody>
      </p:sp>
      <p:sp>
        <p:nvSpPr>
          <p:cNvPr id="15" name="Rectangle 14">
            <a:extLst>
              <a:ext uri="{FF2B5EF4-FFF2-40B4-BE49-F238E27FC236}">
                <a16:creationId xmlns:a16="http://schemas.microsoft.com/office/drawing/2014/main" id="{DCB0B0A8-8BD3-3277-D7DB-B2AA32D9CA48}"/>
              </a:ext>
            </a:extLst>
          </p:cNvPr>
          <p:cNvSpPr/>
          <p:nvPr/>
        </p:nvSpPr>
        <p:spPr>
          <a:xfrm>
            <a:off x="2497011" y="60456"/>
            <a:ext cx="7448034" cy="6661019"/>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61</a:t>
            </a:fld>
            <a:endParaRPr lang="en-US" dirty="0">
              <a:latin typeface="Bahnschrift SemiBold Condensed" panose="020B0502040204020203" pitchFamily="34" charset="0"/>
            </a:endParaRPr>
          </a:p>
        </p:txBody>
      </p:sp>
      <p:pic>
        <p:nvPicPr>
          <p:cNvPr id="9" name="Picture 8">
            <a:extLst>
              <a:ext uri="{FF2B5EF4-FFF2-40B4-BE49-F238E27FC236}">
                <a16:creationId xmlns:a16="http://schemas.microsoft.com/office/drawing/2014/main" id="{83EEED05-CC7F-A051-F9FE-533818E2CD84}"/>
              </a:ext>
            </a:extLst>
          </p:cNvPr>
          <p:cNvPicPr>
            <a:picLocks noChangeAspect="1"/>
          </p:cNvPicPr>
          <p:nvPr/>
        </p:nvPicPr>
        <p:blipFill>
          <a:blip r:embed="rId3"/>
          <a:stretch>
            <a:fillRect/>
          </a:stretch>
        </p:blipFill>
        <p:spPr>
          <a:xfrm>
            <a:off x="2612835" y="178419"/>
            <a:ext cx="2619128" cy="6501162"/>
          </a:xfrm>
          <a:prstGeom prst="rect">
            <a:avLst/>
          </a:prstGeom>
        </p:spPr>
      </p:pic>
      <p:pic>
        <p:nvPicPr>
          <p:cNvPr id="11" name="Picture 10">
            <a:extLst>
              <a:ext uri="{FF2B5EF4-FFF2-40B4-BE49-F238E27FC236}">
                <a16:creationId xmlns:a16="http://schemas.microsoft.com/office/drawing/2014/main" id="{E21328F6-0BAA-8F28-46A9-775221A9A58A}"/>
              </a:ext>
            </a:extLst>
          </p:cNvPr>
          <p:cNvPicPr>
            <a:picLocks noChangeAspect="1"/>
          </p:cNvPicPr>
          <p:nvPr/>
        </p:nvPicPr>
        <p:blipFill>
          <a:blip r:embed="rId4"/>
          <a:stretch>
            <a:fillRect/>
          </a:stretch>
        </p:blipFill>
        <p:spPr>
          <a:xfrm>
            <a:off x="6276097" y="3362092"/>
            <a:ext cx="3516130" cy="1461574"/>
          </a:xfrm>
          <a:prstGeom prst="rect">
            <a:avLst/>
          </a:prstGeom>
        </p:spPr>
      </p:pic>
      <p:cxnSp>
        <p:nvCxnSpPr>
          <p:cNvPr id="4" name="Straight Connector 3">
            <a:extLst>
              <a:ext uri="{FF2B5EF4-FFF2-40B4-BE49-F238E27FC236}">
                <a16:creationId xmlns:a16="http://schemas.microsoft.com/office/drawing/2014/main" id="{D2B0B84F-8922-8E2C-7A3E-1360647C5E4D}"/>
              </a:ext>
            </a:extLst>
          </p:cNvPr>
          <p:cNvCxnSpPr>
            <a:cxnSpLocks/>
          </p:cNvCxnSpPr>
          <p:nvPr/>
        </p:nvCxnSpPr>
        <p:spPr>
          <a:xfrm flipH="1">
            <a:off x="5367867" y="4120733"/>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48B0501-E632-F76B-2373-78AA37F12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763848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 </a:t>
            </a:r>
            <a:r>
              <a:rPr lang="en-US" sz="4400" dirty="0">
                <a:latin typeface="Bahnschrift SemiBold Condensed" panose="020B0502040204020203" pitchFamily="34" charset="0"/>
              </a:rPr>
              <a:t>Zero-Shot</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sz="2400" dirty="0">
                <a:latin typeface="Bahnschrift SemiBold Condensed" panose="020B0502040204020203" pitchFamily="34" charset="0"/>
              </a:rPr>
              <a:t>Some prompts may be closer to </a:t>
            </a:r>
            <a:br>
              <a:rPr lang="en-US" sz="2400" dirty="0">
                <a:latin typeface="Bahnschrift SemiBold Condensed" panose="020B0502040204020203" pitchFamily="34" charset="0"/>
              </a:rPr>
            </a:br>
            <a:r>
              <a:rPr lang="en-US" sz="2400" dirty="0">
                <a:latin typeface="Bahnschrift SemiBold Condensed" panose="020B0502040204020203" pitchFamily="34" charset="0"/>
              </a:rPr>
              <a:t>the idea of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62</a:t>
            </a:fld>
            <a:endParaRPr lang="en-US" dirty="0">
              <a:latin typeface="Bahnschrift SemiBold Condensed" panose="020B0502040204020203" pitchFamily="34" charset="0"/>
            </a:endParaRPr>
          </a:p>
        </p:txBody>
      </p:sp>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rotWithShape="1">
          <a:blip r:embed="rId3"/>
          <a:srcRect t="10761"/>
          <a:stretch/>
        </p:blipFill>
        <p:spPr>
          <a:xfrm>
            <a:off x="5374047" y="1393785"/>
            <a:ext cx="5744734" cy="4560965"/>
          </a:xfrm>
          <a:prstGeom prst="rect">
            <a:avLst/>
          </a:prstGeom>
        </p:spPr>
      </p:pic>
      <p:sp>
        <p:nvSpPr>
          <p:cNvPr id="7" name="Rectangle 6">
            <a:extLst>
              <a:ext uri="{FF2B5EF4-FFF2-40B4-BE49-F238E27FC236}">
                <a16:creationId xmlns:a16="http://schemas.microsoft.com/office/drawing/2014/main" id="{E3C11A50-5B4E-AC9F-0BFD-5FF2194C5C58}"/>
              </a:ext>
            </a:extLst>
          </p:cNvPr>
          <p:cNvSpPr/>
          <p:nvPr/>
        </p:nvSpPr>
        <p:spPr>
          <a:xfrm>
            <a:off x="5542001" y="5356252"/>
            <a:ext cx="5475403" cy="50680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9" name="Rectangle 8">
            <a:extLst>
              <a:ext uri="{FF2B5EF4-FFF2-40B4-BE49-F238E27FC236}">
                <a16:creationId xmlns:a16="http://schemas.microsoft.com/office/drawing/2014/main" id="{289AE1E5-5FDC-3806-6C6D-1C57515D4FEB}"/>
              </a:ext>
            </a:extLst>
          </p:cNvPr>
          <p:cNvSpPr/>
          <p:nvPr/>
        </p:nvSpPr>
        <p:spPr>
          <a:xfrm>
            <a:off x="5508712" y="2014603"/>
            <a:ext cx="5475403" cy="245377"/>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0" name="Picture 9">
            <a:extLst>
              <a:ext uri="{FF2B5EF4-FFF2-40B4-BE49-F238E27FC236}">
                <a16:creationId xmlns:a16="http://schemas.microsoft.com/office/drawing/2014/main" id="{651598A9-1E41-B2E5-9D2B-3E702BD5F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9796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marL="914400" lvl="2" indent="0">
              <a:buNone/>
            </a:pPr>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63</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4C36549A-97E7-5B4F-33BE-68E70A2AE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954919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marL="914400" lvl="2" indent="0">
              <a:buNone/>
            </a:pPr>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64</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
        <p:nvSpPr>
          <p:cNvPr id="13" name="Rectangle 12">
            <a:extLst>
              <a:ext uri="{FF2B5EF4-FFF2-40B4-BE49-F238E27FC236}">
                <a16:creationId xmlns:a16="http://schemas.microsoft.com/office/drawing/2014/main" id="{1C5455F2-EDEF-400B-FC18-877B7C38BE01}"/>
              </a:ext>
            </a:extLst>
          </p:cNvPr>
          <p:cNvSpPr/>
          <p:nvPr/>
        </p:nvSpPr>
        <p:spPr>
          <a:xfrm>
            <a:off x="2497011" y="60457"/>
            <a:ext cx="7448034" cy="6661018"/>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3FD23B-F35A-0B44-777F-5A5079DB23FE}"/>
              </a:ext>
            </a:extLst>
          </p:cNvPr>
          <p:cNvPicPr>
            <a:picLocks noChangeAspect="1"/>
          </p:cNvPicPr>
          <p:nvPr/>
        </p:nvPicPr>
        <p:blipFill>
          <a:blip r:embed="rId3"/>
          <a:stretch>
            <a:fillRect/>
          </a:stretch>
        </p:blipFill>
        <p:spPr>
          <a:xfrm>
            <a:off x="2612835" y="178419"/>
            <a:ext cx="2619128" cy="6501162"/>
          </a:xfrm>
          <a:prstGeom prst="rect">
            <a:avLst/>
          </a:prstGeom>
        </p:spPr>
      </p:pic>
      <p:cxnSp>
        <p:nvCxnSpPr>
          <p:cNvPr id="12" name="Straight Connector 11">
            <a:extLst>
              <a:ext uri="{FF2B5EF4-FFF2-40B4-BE49-F238E27FC236}">
                <a16:creationId xmlns:a16="http://schemas.microsoft.com/office/drawing/2014/main" id="{4F1CA538-87A5-6F97-3F03-0F99F3D3079E}"/>
              </a:ext>
            </a:extLst>
          </p:cNvPr>
          <p:cNvCxnSpPr>
            <a:cxnSpLocks/>
          </p:cNvCxnSpPr>
          <p:nvPr/>
        </p:nvCxnSpPr>
        <p:spPr>
          <a:xfrm flipH="1">
            <a:off x="5367867" y="4120733"/>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85912431-FE2E-1258-0161-BC6585C45E4A}"/>
              </a:ext>
            </a:extLst>
          </p:cNvPr>
          <p:cNvPicPr>
            <a:picLocks noChangeAspect="1"/>
          </p:cNvPicPr>
          <p:nvPr/>
        </p:nvPicPr>
        <p:blipFill>
          <a:blip r:embed="rId4"/>
          <a:stretch>
            <a:fillRect/>
          </a:stretch>
        </p:blipFill>
        <p:spPr>
          <a:xfrm>
            <a:off x="6276096" y="1923821"/>
            <a:ext cx="3516129" cy="4192628"/>
          </a:xfrm>
          <a:prstGeom prst="rect">
            <a:avLst/>
          </a:prstGeom>
        </p:spPr>
      </p:pic>
      <p:pic>
        <p:nvPicPr>
          <p:cNvPr id="4" name="Picture 3">
            <a:extLst>
              <a:ext uri="{FF2B5EF4-FFF2-40B4-BE49-F238E27FC236}">
                <a16:creationId xmlns:a16="http://schemas.microsoft.com/office/drawing/2014/main" id="{BE5DD73E-3C3D-955A-4E4B-763B722A4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028323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 </a:t>
            </a:r>
            <a:r>
              <a:rPr lang="en-US" sz="4400" dirty="0">
                <a:latin typeface="Bahnschrift SemiBold Condensed" panose="020B0502040204020203" pitchFamily="34" charset="0"/>
              </a:rPr>
              <a:t>One-Shot</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sz="2400" dirty="0">
                <a:latin typeface="Bahnschrift SemiBold Condensed" panose="020B0502040204020203" pitchFamily="34" charset="0"/>
              </a:rPr>
              <a:t> Overall performance varies quite a bit, </a:t>
            </a:r>
          </a:p>
          <a:p>
            <a:pPr lvl="1"/>
            <a:r>
              <a:rPr lang="en-US" dirty="0">
                <a:latin typeface="Bahnschrift SemiBold Condensed" panose="020B0502040204020203" pitchFamily="34" charset="0"/>
              </a:rPr>
              <a:t>is highly dependent on which single </a:t>
            </a:r>
            <a:br>
              <a:rPr lang="en-US" dirty="0">
                <a:latin typeface="Bahnschrift SemiBold Condensed" panose="020B0502040204020203" pitchFamily="34" charset="0"/>
              </a:rPr>
            </a:br>
            <a:r>
              <a:rPr lang="en-US" dirty="0">
                <a:latin typeface="Bahnschrift SemiBold Condensed" panose="020B0502040204020203" pitchFamily="34" charset="0"/>
              </a:rPr>
              <a:t>example is given</a:t>
            </a:r>
            <a:br>
              <a:rPr lang="en-US" dirty="0">
                <a:latin typeface="Bahnschrift SemiBold Condensed" panose="020B0502040204020203" pitchFamily="34" charset="0"/>
              </a:rPr>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65</a:t>
            </a:fld>
            <a:endParaRPr lang="en-US" dirty="0">
              <a:latin typeface="Bahnschrift SemiBold Condensed" panose="020B0502040204020203" pitchFamily="34" charset="0"/>
            </a:endParaRPr>
          </a:p>
        </p:txBody>
      </p:sp>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3"/>
          <a:stretch>
            <a:fillRect/>
          </a:stretch>
        </p:blipFill>
        <p:spPr>
          <a:xfrm>
            <a:off x="5775443" y="1157627"/>
            <a:ext cx="5314471" cy="5109029"/>
          </a:xfrm>
          <a:prstGeom prst="rect">
            <a:avLst/>
          </a:prstGeom>
        </p:spPr>
      </p:pic>
      <p:sp>
        <p:nvSpPr>
          <p:cNvPr id="7" name="Rectangle 6">
            <a:extLst>
              <a:ext uri="{FF2B5EF4-FFF2-40B4-BE49-F238E27FC236}">
                <a16:creationId xmlns:a16="http://schemas.microsoft.com/office/drawing/2014/main" id="{AF36A3F3-0116-3C91-9818-DBB363A1F0CF}"/>
              </a:ext>
            </a:extLst>
          </p:cNvPr>
          <p:cNvSpPr/>
          <p:nvPr/>
        </p:nvSpPr>
        <p:spPr>
          <a:xfrm>
            <a:off x="9879980" y="2364008"/>
            <a:ext cx="200722" cy="3635348"/>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9" name="Rectangle 8">
            <a:extLst>
              <a:ext uri="{FF2B5EF4-FFF2-40B4-BE49-F238E27FC236}">
                <a16:creationId xmlns:a16="http://schemas.microsoft.com/office/drawing/2014/main" id="{B729E10E-4598-F747-46BE-BBC76BB275BF}"/>
              </a:ext>
            </a:extLst>
          </p:cNvPr>
          <p:cNvSpPr/>
          <p:nvPr/>
        </p:nvSpPr>
        <p:spPr>
          <a:xfrm>
            <a:off x="9708994" y="2364008"/>
            <a:ext cx="200722" cy="3635348"/>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0" name="Picture 9">
            <a:extLst>
              <a:ext uri="{FF2B5EF4-FFF2-40B4-BE49-F238E27FC236}">
                <a16:creationId xmlns:a16="http://schemas.microsoft.com/office/drawing/2014/main" id="{4A74FB71-32FF-C82C-1E9B-B522BE106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89890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66</a:t>
            </a:fld>
            <a:endParaRPr lang="en-US" dirty="0">
              <a:latin typeface="Bahnschrift SemiBold Condensed" panose="020B0502040204020203" pitchFamily="34" charset="0"/>
            </a:endParaRP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248F053B-DB4E-7C59-5941-A724C333A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757669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dirty="0">
                <a:solidFill>
                  <a:srgbClr val="000000"/>
                </a:solidFill>
                <a:effectLst/>
                <a:latin typeface="Bahnschrift SemiBold Condensed" panose="020B0502040204020203" pitchFamily="34" charset="0"/>
              </a:rPr>
              <a:t>Adam Summerville et al. 2018. Procedural content generation via machine learning (PCGML). IEEE Transactions on Games 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20" name="Rectangle 19">
            <a:extLst>
              <a:ext uri="{FF2B5EF4-FFF2-40B4-BE49-F238E27FC236}">
                <a16:creationId xmlns:a16="http://schemas.microsoft.com/office/drawing/2014/main" id="{D9248441-73F0-8697-1FDA-BAB32D3FCD29}"/>
              </a:ext>
            </a:extLst>
          </p:cNvPr>
          <p:cNvSpPr/>
          <p:nvPr/>
        </p:nvSpPr>
        <p:spPr>
          <a:xfrm>
            <a:off x="2497011" y="60457"/>
            <a:ext cx="6541191" cy="6661018"/>
          </a:xfrm>
          <a:prstGeom prst="rect">
            <a:avLst/>
          </a:prstGeom>
          <a:solidFill>
            <a:schemeClr val="bg1">
              <a:lumMod val="65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67</a:t>
            </a:fld>
            <a:endParaRPr lang="en-US" dirty="0">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CED00E4C-0A19-609B-9E11-29B77E1F222D}"/>
              </a:ext>
            </a:extLst>
          </p:cNvPr>
          <p:cNvPicPr>
            <a:picLocks noChangeAspect="1"/>
          </p:cNvPicPr>
          <p:nvPr/>
        </p:nvPicPr>
        <p:blipFill>
          <a:blip r:embed="rId3"/>
          <a:stretch>
            <a:fillRect/>
          </a:stretch>
        </p:blipFill>
        <p:spPr>
          <a:xfrm>
            <a:off x="2622379" y="83834"/>
            <a:ext cx="2619128" cy="6501162"/>
          </a:xfrm>
          <a:prstGeom prst="rect">
            <a:avLst/>
          </a:prstGeom>
        </p:spPr>
      </p:pic>
      <p:cxnSp>
        <p:nvCxnSpPr>
          <p:cNvPr id="9" name="Straight Connector 8">
            <a:extLst>
              <a:ext uri="{FF2B5EF4-FFF2-40B4-BE49-F238E27FC236}">
                <a16:creationId xmlns:a16="http://schemas.microsoft.com/office/drawing/2014/main" id="{2D479E19-D637-7BD4-182C-2EFC47D1EECF}"/>
              </a:ext>
            </a:extLst>
          </p:cNvPr>
          <p:cNvCxnSpPr>
            <a:cxnSpLocks/>
          </p:cNvCxnSpPr>
          <p:nvPr/>
        </p:nvCxnSpPr>
        <p:spPr>
          <a:xfrm flipH="1">
            <a:off x="5398095" y="2155906"/>
            <a:ext cx="795040"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242DFAB-FD06-DBF2-3C49-3B95F6FC43A5}"/>
              </a:ext>
            </a:extLst>
          </p:cNvPr>
          <p:cNvPicPr>
            <a:picLocks noChangeAspect="1"/>
          </p:cNvPicPr>
          <p:nvPr/>
        </p:nvPicPr>
        <p:blipFill>
          <a:blip r:embed="rId4"/>
          <a:stretch>
            <a:fillRect/>
          </a:stretch>
        </p:blipFill>
        <p:spPr>
          <a:xfrm>
            <a:off x="6289268" y="550395"/>
            <a:ext cx="2631194" cy="3137433"/>
          </a:xfrm>
          <a:prstGeom prst="rect">
            <a:avLst/>
          </a:prstGeom>
        </p:spPr>
      </p:pic>
      <p:pic>
        <p:nvPicPr>
          <p:cNvPr id="15" name="Picture 14">
            <a:extLst>
              <a:ext uri="{FF2B5EF4-FFF2-40B4-BE49-F238E27FC236}">
                <a16:creationId xmlns:a16="http://schemas.microsoft.com/office/drawing/2014/main" id="{36479CB5-D6BD-C1B4-4133-0D26FBF8AF8A}"/>
              </a:ext>
            </a:extLst>
          </p:cNvPr>
          <p:cNvPicPr>
            <a:picLocks noChangeAspect="1"/>
          </p:cNvPicPr>
          <p:nvPr/>
        </p:nvPicPr>
        <p:blipFill>
          <a:blip r:embed="rId5"/>
          <a:stretch>
            <a:fillRect/>
          </a:stretch>
        </p:blipFill>
        <p:spPr>
          <a:xfrm>
            <a:off x="6289268" y="596383"/>
            <a:ext cx="2631145" cy="3287384"/>
          </a:xfrm>
          <a:prstGeom prst="rect">
            <a:avLst/>
          </a:prstGeom>
        </p:spPr>
      </p:pic>
      <p:pic>
        <p:nvPicPr>
          <p:cNvPr id="18" name="Picture 17">
            <a:extLst>
              <a:ext uri="{FF2B5EF4-FFF2-40B4-BE49-F238E27FC236}">
                <a16:creationId xmlns:a16="http://schemas.microsoft.com/office/drawing/2014/main" id="{120023BC-2E50-2846-EC09-72E2A95D83DF}"/>
              </a:ext>
            </a:extLst>
          </p:cNvPr>
          <p:cNvPicPr>
            <a:picLocks noChangeAspect="1"/>
          </p:cNvPicPr>
          <p:nvPr/>
        </p:nvPicPr>
        <p:blipFill>
          <a:blip r:embed="rId6"/>
          <a:stretch>
            <a:fillRect/>
          </a:stretch>
        </p:blipFill>
        <p:spPr>
          <a:xfrm>
            <a:off x="6289268" y="554009"/>
            <a:ext cx="2650237" cy="3444058"/>
          </a:xfrm>
          <a:prstGeom prst="rect">
            <a:avLst/>
          </a:prstGeom>
        </p:spPr>
      </p:pic>
      <p:pic>
        <p:nvPicPr>
          <p:cNvPr id="19" name="Picture 18">
            <a:extLst>
              <a:ext uri="{FF2B5EF4-FFF2-40B4-BE49-F238E27FC236}">
                <a16:creationId xmlns:a16="http://schemas.microsoft.com/office/drawing/2014/main" id="{250BDD2E-EE8D-2ED3-4300-9CA0C72B052F}"/>
              </a:ext>
            </a:extLst>
          </p:cNvPr>
          <p:cNvPicPr>
            <a:picLocks noChangeAspect="1"/>
          </p:cNvPicPr>
          <p:nvPr/>
        </p:nvPicPr>
        <p:blipFill>
          <a:blip r:embed="rId3"/>
          <a:stretch>
            <a:fillRect/>
          </a:stretch>
        </p:blipFill>
        <p:spPr>
          <a:xfrm>
            <a:off x="6295276" y="83834"/>
            <a:ext cx="2619128" cy="6501162"/>
          </a:xfrm>
          <a:prstGeom prst="rect">
            <a:avLst/>
          </a:prstGeom>
        </p:spPr>
      </p:pic>
      <p:pic>
        <p:nvPicPr>
          <p:cNvPr id="10" name="Picture 9">
            <a:extLst>
              <a:ext uri="{FF2B5EF4-FFF2-40B4-BE49-F238E27FC236}">
                <a16:creationId xmlns:a16="http://schemas.microsoft.com/office/drawing/2014/main" id="{762361D2-D14E-6EAB-F144-0727E83BF0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99912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 N-Shot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Not much generalization is going on: </a:t>
            </a:r>
          </a:p>
          <a:p>
            <a:pPr lvl="1"/>
            <a:r>
              <a:rPr lang="en-US" dirty="0">
                <a:latin typeface="Bahnschrift SemiBold Condensed" panose="020B0502040204020203" pitchFamily="34" charset="0"/>
              </a:rPr>
              <a:t>twice as many explicit</a:t>
            </a:r>
            <a:br>
              <a:rPr lang="en-US" dirty="0">
                <a:latin typeface="Bahnschrift SemiBold Condensed" panose="020B0502040204020203" pitchFamily="34" charset="0"/>
              </a:rPr>
            </a:br>
            <a:r>
              <a:rPr lang="en-US" dirty="0">
                <a:latin typeface="Bahnschrift SemiBold Condensed" panose="020B0502040204020203" pitchFamily="34" charset="0"/>
              </a:rPr>
              <a:t>solutions approximately </a:t>
            </a:r>
            <a:br>
              <a:rPr lang="en-US" dirty="0">
                <a:latin typeface="Bahnschrift SemiBold Condensed" panose="020B0502040204020203" pitchFamily="34" charset="0"/>
              </a:rPr>
            </a:br>
            <a:r>
              <a:rPr lang="en-US" dirty="0">
                <a:latin typeface="Bahnschrift SemiBold Condensed" panose="020B0502040204020203" pitchFamily="34" charset="0"/>
              </a:rPr>
              <a:t>doubles performance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68</a:t>
            </a:fld>
            <a:endParaRPr lang="en-US" dirty="0">
              <a:latin typeface="Bahnschrift SemiBold Condensed" panose="020B0502040204020203" pitchFamily="34" charset="0"/>
            </a:endParaRPr>
          </a:p>
        </p:txBody>
      </p:sp>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3"/>
          <a:stretch>
            <a:fillRect/>
          </a:stretch>
        </p:blipFill>
        <p:spPr>
          <a:xfrm>
            <a:off x="5624567" y="1233714"/>
            <a:ext cx="5818443" cy="4390571"/>
          </a:xfrm>
          <a:prstGeom prst="rect">
            <a:avLst/>
          </a:prstGeom>
        </p:spPr>
      </p:pic>
      <p:pic>
        <p:nvPicPr>
          <p:cNvPr id="7" name="Picture 6">
            <a:extLst>
              <a:ext uri="{FF2B5EF4-FFF2-40B4-BE49-F238E27FC236}">
                <a16:creationId xmlns:a16="http://schemas.microsoft.com/office/drawing/2014/main" id="{91FEF9BB-B9E4-E437-362A-ED009DCA8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15882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DEDC5648-8094-61D1-03F5-7371C2A8B03D}"/>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69</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FBFA62E7-CD0C-F3DE-6867-746CAAD69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839676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76137-FBE1-E9E6-1513-81DECE091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25CB7F-6FDA-D0FF-40EC-2B724B4B5B56}"/>
              </a:ext>
            </a:extLst>
          </p:cNvPr>
          <p:cNvSpPr>
            <a:spLocks noGrp="1"/>
          </p:cNvSpPr>
          <p:nvPr>
            <p:ph type="title"/>
          </p:nvPr>
        </p:nvSpPr>
        <p:spPr/>
        <p:txBody>
          <a:bodyPr/>
          <a:lstStyle/>
          <a:p>
            <a:r>
              <a:rPr lang="en-US" dirty="0"/>
              <a:t>IQ</a:t>
            </a:r>
          </a:p>
        </p:txBody>
      </p:sp>
      <p:sp>
        <p:nvSpPr>
          <p:cNvPr id="3" name="Content Placeholder 2">
            <a:extLst>
              <a:ext uri="{FF2B5EF4-FFF2-40B4-BE49-F238E27FC236}">
                <a16:creationId xmlns:a16="http://schemas.microsoft.com/office/drawing/2014/main" id="{3EA1D428-45D9-0F0F-6C28-A99579C78439}"/>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10" name="Picture 9">
            <a:extLst>
              <a:ext uri="{FF2B5EF4-FFF2-40B4-BE49-F238E27FC236}">
                <a16:creationId xmlns:a16="http://schemas.microsoft.com/office/drawing/2014/main" id="{C966D269-F233-5319-1532-8EF18507F1B1}"/>
              </a:ext>
            </a:extLst>
          </p:cNvPr>
          <p:cNvPicPr>
            <a:picLocks noChangeAspect="1"/>
          </p:cNvPicPr>
          <p:nvPr/>
        </p:nvPicPr>
        <p:blipFill>
          <a:blip r:embed="rId3"/>
          <a:stretch>
            <a:fillRect/>
          </a:stretch>
        </p:blipFill>
        <p:spPr>
          <a:xfrm>
            <a:off x="3796800" y="493149"/>
            <a:ext cx="5395428" cy="5395428"/>
          </a:xfrm>
          <a:prstGeom prst="rect">
            <a:avLst/>
          </a:prstGeom>
        </p:spPr>
      </p:pic>
      <p:pic>
        <p:nvPicPr>
          <p:cNvPr id="4" name="Picture 3">
            <a:extLst>
              <a:ext uri="{FF2B5EF4-FFF2-40B4-BE49-F238E27FC236}">
                <a16:creationId xmlns:a16="http://schemas.microsoft.com/office/drawing/2014/main" id="{20D783D7-7989-6558-6E4A-3D072C7E2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842415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ChatGPT-3.5 is closed source and its unclear that the changes made to this model could change the generated levels.</a:t>
            </a: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AA9F5315-AD1E-260D-B5CC-1D630562419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70</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B5ADBFB7-EFDD-6FC1-7320-0E078BDEB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049299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ChatGPT-3.5 is closed source and its unclear that the changes made to this model could change the generated levels.</a:t>
            </a:r>
          </a:p>
          <a:p>
            <a:pPr marL="514350" indent="-514350">
              <a:buFont typeface="+mj-lt"/>
              <a:buAutoNum type="arabicPeriod"/>
            </a:pPr>
            <a:r>
              <a:rPr lang="en-US" dirty="0">
                <a:latin typeface="Bahnschrift SemiBold Condensed" panose="020B0502040204020203" pitchFamily="34" charset="0"/>
              </a:rPr>
              <a:t>N=100 generates 100 levels per letter per prompt</a:t>
            </a: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B3279EAA-29F4-CEC2-4004-D7A73EA7E80A}"/>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71</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F4E64C3C-BBCB-F4F0-522B-5782D07D7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77298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normAutofit/>
          </a:bodyPr>
          <a:lstStyle/>
          <a:p>
            <a:pPr marL="514350" indent="-514350">
              <a:buFont typeface="+mj-lt"/>
              <a:buAutoNum type="arabicPeriod"/>
            </a:pPr>
            <a:r>
              <a:rPr lang="en-US" b="0" i="0" dirty="0">
                <a:solidFill>
                  <a:srgbClr val="000000"/>
                </a:solidFill>
                <a:effectLst/>
                <a:latin typeface="Bahnschrift SemiBold Condensed" panose="020B0502040204020203" pitchFamily="34" charset="0"/>
              </a:rPr>
              <a:t>The </a:t>
            </a:r>
            <a:r>
              <a:rPr lang="en-US" b="1" i="0" dirty="0">
                <a:solidFill>
                  <a:srgbClr val="000000"/>
                </a:solidFill>
                <a:effectLst/>
                <a:latin typeface="Bahnschrift SemiBold Condensed" panose="020B0502040204020203" pitchFamily="34" charset="0"/>
              </a:rPr>
              <a:t>replication experiment </a:t>
            </a:r>
            <a:r>
              <a:rPr lang="en-US" dirty="0">
                <a:latin typeface="Bahnschrift SemiBold Condensed" panose="020B0502040204020203" pitchFamily="34" charset="0"/>
              </a:rPr>
              <a:t>(N=10) </a:t>
            </a:r>
            <a:r>
              <a:rPr lang="en-US"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endParaRPr lang="en-US" dirty="0">
              <a:latin typeface="Bahnschrift SemiBold Condensed" panose="020B0502040204020203" pitchFamily="34" charset="0"/>
            </a:endParaRP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ChatGPT-3.5 is closed source and its unclear that the changes made to this model could change the generated levels.</a:t>
            </a:r>
          </a:p>
          <a:p>
            <a:pPr marL="514350" indent="-514350">
              <a:buFont typeface="+mj-lt"/>
              <a:buAutoNum type="arabicPeriod"/>
            </a:pPr>
            <a:r>
              <a:rPr lang="en-US" dirty="0">
                <a:latin typeface="Bahnschrift SemiBold Condensed" panose="020B0502040204020203" pitchFamily="34" charset="0"/>
              </a:rPr>
              <a:t>N=100 generates 100 levels per letter per prompt</a:t>
            </a:r>
          </a:p>
          <a:p>
            <a:pPr lvl="2"/>
            <a:r>
              <a:rPr lang="en-US" sz="2400" u="sng" dirty="0">
                <a:latin typeface="Bahnschrift SemiBold Condensed" panose="020B0502040204020203" pitchFamily="34" charset="0"/>
              </a:rPr>
              <a:t>Motivation</a:t>
            </a:r>
            <a:r>
              <a:rPr lang="en-US" sz="2400" dirty="0">
                <a:latin typeface="Bahnschrift SemiBold Condensed" panose="020B0502040204020203" pitchFamily="34" charset="0"/>
              </a:rPr>
              <a:t>: is N=10 enough for accounting the stochasticity of ChatGPT-3.5?</a:t>
            </a:r>
          </a:p>
        </p:txBody>
      </p:sp>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
        <p:nvSpPr>
          <p:cNvPr id="2" name="Slide Number Placeholder 5">
            <a:extLst>
              <a:ext uri="{FF2B5EF4-FFF2-40B4-BE49-F238E27FC236}">
                <a16:creationId xmlns:a16="http://schemas.microsoft.com/office/drawing/2014/main" id="{4484DC7D-07E9-5390-0931-C8B071D69E25}"/>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72</a:t>
            </a:fld>
            <a:endParaRPr lang="en-US" dirty="0">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88E88CFA-765C-7E09-87EC-73CB0FF24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142472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marL="514350" indent="-514350">
              <a:buFont typeface="+mj-lt"/>
              <a:buAutoNum type="arabicPeriod"/>
            </a:pPr>
            <a:r>
              <a:rPr lang="en-US" dirty="0">
                <a:latin typeface="Bahnschrift SemiBold Condensed" panose="020B0502040204020203" pitchFamily="34" charset="0"/>
              </a:rPr>
              <a:t>N=10 replicating the original competition</a:t>
            </a:r>
          </a:p>
          <a:p>
            <a:pPr marL="514350" indent="-514350">
              <a:buFont typeface="+mj-lt"/>
              <a:buAutoNum type="arabicPeriod"/>
            </a:pPr>
            <a:r>
              <a:rPr lang="en-US" dirty="0">
                <a:latin typeface="Bahnschrift SemiBold Condensed" panose="020B0502040204020203" pitchFamily="34" charset="0"/>
              </a:rPr>
              <a:t>N=100 to see if N=10 is enough to assess the quality 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73</a:t>
            </a:fld>
            <a:endParaRPr lang="en-US" dirty="0">
              <a:latin typeface="Bahnschrift SemiBold Condensed" panose="020B0502040204020203" pitchFamily="34" charset="0"/>
            </a:endParaRPr>
          </a:p>
        </p:txBody>
      </p:sp>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rotWithShape="1">
          <a:blip r:embed="rId3"/>
          <a:srcRect t="11100"/>
          <a:stretch/>
        </p:blipFill>
        <p:spPr>
          <a:xfrm>
            <a:off x="3275350" y="2358858"/>
            <a:ext cx="5156424" cy="4022121"/>
          </a:xfrm>
          <a:prstGeom prst="rect">
            <a:avLst/>
          </a:prstGeom>
        </p:spPr>
      </p:pic>
      <p:sp>
        <p:nvSpPr>
          <p:cNvPr id="8" name="Rectangle 7">
            <a:extLst>
              <a:ext uri="{FF2B5EF4-FFF2-40B4-BE49-F238E27FC236}">
                <a16:creationId xmlns:a16="http://schemas.microsoft.com/office/drawing/2014/main" id="{61B9F942-F4A6-F71C-A228-C5239B0A507C}"/>
              </a:ext>
            </a:extLst>
          </p:cNvPr>
          <p:cNvSpPr/>
          <p:nvPr/>
        </p:nvSpPr>
        <p:spPr>
          <a:xfrm>
            <a:off x="3445573" y="3291468"/>
            <a:ext cx="4877812" cy="506809"/>
          </a:xfrm>
          <a:prstGeom prst="rect">
            <a:avLst/>
          </a:prstGeom>
          <a:solidFill>
            <a:srgbClr val="FFFF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sp>
        <p:nvSpPr>
          <p:cNvPr id="9" name="Rectangle 8">
            <a:extLst>
              <a:ext uri="{FF2B5EF4-FFF2-40B4-BE49-F238E27FC236}">
                <a16:creationId xmlns:a16="http://schemas.microsoft.com/office/drawing/2014/main" id="{B1D1DCF4-646C-9FE8-A85A-5094E584A909}"/>
              </a:ext>
            </a:extLst>
          </p:cNvPr>
          <p:cNvSpPr/>
          <p:nvPr/>
        </p:nvSpPr>
        <p:spPr>
          <a:xfrm>
            <a:off x="3445573" y="4694622"/>
            <a:ext cx="4877812" cy="721440"/>
          </a:xfrm>
          <a:prstGeom prst="rect">
            <a:avLst/>
          </a:prstGeom>
          <a:solidFill>
            <a:srgbClr val="FFFF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7" name="Picture 6">
            <a:extLst>
              <a:ext uri="{FF2B5EF4-FFF2-40B4-BE49-F238E27FC236}">
                <a16:creationId xmlns:a16="http://schemas.microsoft.com/office/drawing/2014/main" id="{A66B8D2F-A74E-826B-A355-99AF129A5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0825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74</a:t>
            </a:fld>
            <a:endParaRPr lang="en-US" dirty="0">
              <a:latin typeface="Bahnschrift SemiBold Condensed" panose="020B0502040204020203" pitchFamily="34" charset="0"/>
            </a:endParaRPr>
          </a:p>
        </p:txBody>
      </p:sp>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rotWithShape="1">
          <a:blip r:embed="rId3"/>
          <a:srcRect b="26297"/>
          <a:stretch/>
        </p:blipFill>
        <p:spPr>
          <a:xfrm>
            <a:off x="1517048" y="1315127"/>
            <a:ext cx="8174092" cy="5177748"/>
          </a:xfrm>
          <a:prstGeom prst="rect">
            <a:avLst/>
          </a:prstGeom>
        </p:spPr>
      </p:pic>
      <p:pic>
        <p:nvPicPr>
          <p:cNvPr id="5" name="Picture 4">
            <a:extLst>
              <a:ext uri="{FF2B5EF4-FFF2-40B4-BE49-F238E27FC236}">
                <a16:creationId xmlns:a16="http://schemas.microsoft.com/office/drawing/2014/main" id="{FEAF3DE8-0FD5-8158-1CE0-80AA4C0E0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790171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75</a:t>
            </a:fld>
            <a:endParaRPr lang="en-US" dirty="0">
              <a:latin typeface="Bahnschrift SemiBold Condensed" panose="020B0502040204020203" pitchFamily="34" charset="0"/>
            </a:endParaRPr>
          </a:p>
        </p:txBody>
      </p:sp>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3"/>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4"/>
          <a:stretch>
            <a:fillRect/>
          </a:stretch>
        </p:blipFill>
        <p:spPr>
          <a:xfrm>
            <a:off x="6470190" y="2204015"/>
            <a:ext cx="5136330" cy="3861934"/>
          </a:xfrm>
          <a:prstGeom prst="rect">
            <a:avLst/>
          </a:prstGeom>
        </p:spPr>
      </p:pic>
      <p:pic>
        <p:nvPicPr>
          <p:cNvPr id="7" name="Picture 6">
            <a:extLst>
              <a:ext uri="{FF2B5EF4-FFF2-40B4-BE49-F238E27FC236}">
                <a16:creationId xmlns:a16="http://schemas.microsoft.com/office/drawing/2014/main" id="{C6462C00-DBEB-84F1-62F9-2256E4798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4095035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75BB87-505C-1D77-8101-6211C9041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pic>
        <p:nvPicPr>
          <p:cNvPr id="17" name="Picture 16">
            <a:extLst>
              <a:ext uri="{FF2B5EF4-FFF2-40B4-BE49-F238E27FC236}">
                <a16:creationId xmlns:a16="http://schemas.microsoft.com/office/drawing/2014/main" id="{06BC7F5B-B4D6-B7A1-D8AD-63D03B742BBC}"/>
              </a:ext>
            </a:extLst>
          </p:cNvPr>
          <p:cNvPicPr>
            <a:picLocks noChangeAspect="1"/>
          </p:cNvPicPr>
          <p:nvPr/>
        </p:nvPicPr>
        <p:blipFill>
          <a:blip r:embed="rId4"/>
          <a:stretch>
            <a:fillRect/>
          </a:stretch>
        </p:blipFill>
        <p:spPr>
          <a:xfrm>
            <a:off x="5662301" y="1008063"/>
            <a:ext cx="4886036" cy="3194333"/>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u="sng" dirty="0">
                <a:latin typeface="Bahnschrift SemiBold Condensed" panose="020B0502040204020203" pitchFamily="34" charset="0"/>
              </a:rPr>
              <a:t>Zero-shot</a:t>
            </a:r>
            <a:r>
              <a:rPr lang="en-US" dirty="0">
                <a:latin typeface="Bahnschrift SemiBold Condensed" panose="020B0502040204020203" pitchFamily="34" charset="0"/>
              </a:rPr>
              <a:t> [1]</a:t>
            </a:r>
          </a:p>
          <a:p>
            <a:pPr lvl="1"/>
            <a:r>
              <a:rPr lang="en-US" u="sng" dirty="0">
                <a:latin typeface="Bahnschrift SemiBold Condensed" panose="020B0502040204020203" pitchFamily="34" charset="0"/>
              </a:rPr>
              <a:t>Few-shot</a:t>
            </a:r>
            <a:r>
              <a:rPr lang="en-US" dirty="0">
                <a:latin typeface="Bahnschrift SemiBold Condensed" panose="020B0502040204020203" pitchFamily="34" charset="0"/>
              </a:rPr>
              <a: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76</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2" name="Picture 11">
            <a:extLst>
              <a:ext uri="{FF2B5EF4-FFF2-40B4-BE49-F238E27FC236}">
                <a16:creationId xmlns:a16="http://schemas.microsoft.com/office/drawing/2014/main" id="{FAA2E8C7-EFBB-EF14-F64E-A7883EDB7D1C}"/>
              </a:ext>
            </a:extLst>
          </p:cNvPr>
          <p:cNvPicPr>
            <a:picLocks noChangeAspect="1"/>
          </p:cNvPicPr>
          <p:nvPr/>
        </p:nvPicPr>
        <p:blipFill>
          <a:blip r:embed="rId5"/>
          <a:stretch>
            <a:fillRect/>
          </a:stretch>
        </p:blipFill>
        <p:spPr>
          <a:xfrm>
            <a:off x="5561901" y="1658263"/>
            <a:ext cx="5296359" cy="2225233"/>
          </a:xfrm>
          <a:prstGeom prst="rect">
            <a:avLst/>
          </a:prstGeom>
        </p:spPr>
      </p:pic>
    </p:spTree>
    <p:extLst>
      <p:ext uri="{BB962C8B-B14F-4D97-AF65-F5344CB8AC3E}">
        <p14:creationId xmlns:p14="http://schemas.microsoft.com/office/powerpoint/2010/main" val="35487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BFEE2F-FB1B-D6CD-89BF-5AC6536A2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u="sng" dirty="0">
                <a:latin typeface="Bahnschrift SemiBold Condensed" panose="020B0502040204020203" pitchFamily="34" charset="0"/>
              </a:rPr>
              <a:t>Zero-shot</a:t>
            </a:r>
            <a:r>
              <a:rPr lang="en-US" dirty="0">
                <a:latin typeface="Bahnschrift SemiBold Condensed" panose="020B0502040204020203" pitchFamily="34" charset="0"/>
              </a:rPr>
              <a:t> [1]</a:t>
            </a:r>
          </a:p>
          <a:p>
            <a:pPr lvl="1"/>
            <a:r>
              <a:rPr lang="en-US" u="sng" dirty="0">
                <a:latin typeface="Bahnschrift SemiBold Condensed" panose="020B0502040204020203" pitchFamily="34" charset="0"/>
              </a:rPr>
              <a:t>Few-shot</a:t>
            </a:r>
            <a:r>
              <a:rPr lang="en-US" dirty="0">
                <a:latin typeface="Bahnschrift SemiBold Condensed" panose="020B0502040204020203" pitchFamily="34" charset="0"/>
              </a:rPr>
              <a: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77</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9" name="Picture 18">
            <a:extLst>
              <a:ext uri="{FF2B5EF4-FFF2-40B4-BE49-F238E27FC236}">
                <a16:creationId xmlns:a16="http://schemas.microsoft.com/office/drawing/2014/main" id="{1843A5B5-0B9D-2D3E-038D-C44279C327DD}"/>
              </a:ext>
            </a:extLst>
          </p:cNvPr>
          <p:cNvPicPr>
            <a:picLocks noChangeAspect="1"/>
          </p:cNvPicPr>
          <p:nvPr/>
        </p:nvPicPr>
        <p:blipFill>
          <a:blip r:embed="rId4"/>
          <a:stretch>
            <a:fillRect/>
          </a:stretch>
        </p:blipFill>
        <p:spPr>
          <a:xfrm>
            <a:off x="5138309" y="1506238"/>
            <a:ext cx="6468211" cy="2457675"/>
          </a:xfrm>
          <a:prstGeom prst="rect">
            <a:avLst/>
          </a:prstGeom>
        </p:spPr>
      </p:pic>
      <p:pic>
        <p:nvPicPr>
          <p:cNvPr id="15" name="Picture 14">
            <a:extLst>
              <a:ext uri="{FF2B5EF4-FFF2-40B4-BE49-F238E27FC236}">
                <a16:creationId xmlns:a16="http://schemas.microsoft.com/office/drawing/2014/main" id="{9FAD23DB-6754-2CE0-F52D-C67D2CDF5BFF}"/>
              </a:ext>
            </a:extLst>
          </p:cNvPr>
          <p:cNvPicPr>
            <a:picLocks noChangeAspect="1"/>
          </p:cNvPicPr>
          <p:nvPr/>
        </p:nvPicPr>
        <p:blipFill>
          <a:blip r:embed="rId5"/>
          <a:stretch>
            <a:fillRect/>
          </a:stretch>
        </p:blipFill>
        <p:spPr>
          <a:xfrm>
            <a:off x="7729360" y="798335"/>
            <a:ext cx="3313676" cy="3967117"/>
          </a:xfrm>
          <a:prstGeom prst="rect">
            <a:avLst/>
          </a:prstGeom>
        </p:spPr>
      </p:pic>
      <p:pic>
        <p:nvPicPr>
          <p:cNvPr id="18" name="Picture 17">
            <a:extLst>
              <a:ext uri="{FF2B5EF4-FFF2-40B4-BE49-F238E27FC236}">
                <a16:creationId xmlns:a16="http://schemas.microsoft.com/office/drawing/2014/main" id="{12E1C293-1386-903E-3CBC-737F865258A2}"/>
              </a:ext>
            </a:extLst>
          </p:cNvPr>
          <p:cNvPicPr>
            <a:picLocks noChangeAspect="1"/>
          </p:cNvPicPr>
          <p:nvPr/>
        </p:nvPicPr>
        <p:blipFill>
          <a:blip r:embed="rId6"/>
          <a:stretch>
            <a:fillRect/>
          </a:stretch>
        </p:blipFill>
        <p:spPr>
          <a:xfrm>
            <a:off x="7748410" y="555955"/>
            <a:ext cx="3313676" cy="242380"/>
          </a:xfrm>
          <a:prstGeom prst="rect">
            <a:avLst/>
          </a:prstGeom>
        </p:spPr>
      </p:pic>
    </p:spTree>
    <p:extLst>
      <p:ext uri="{BB962C8B-B14F-4D97-AF65-F5344CB8AC3E}">
        <p14:creationId xmlns:p14="http://schemas.microsoft.com/office/powerpoint/2010/main" val="202576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BF9EC-277A-5A73-EAD4-F9BF9F5DF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u="sng" dirty="0">
                <a:latin typeface="Bahnschrift SemiBold Condensed" panose="020B0502040204020203" pitchFamily="34" charset="0"/>
              </a:rPr>
              <a:t>Chain of thought</a:t>
            </a:r>
            <a:r>
              <a:rPr lang="en-US" dirty="0">
                <a:latin typeface="Bahnschrift SemiBold Condensed" panose="020B0502040204020203" pitchFamily="34" charset="0"/>
              </a:rPr>
              <a:t> [3]</a:t>
            </a:r>
          </a:p>
          <a:p>
            <a:pPr lvl="1"/>
            <a:r>
              <a:rPr lang="en-US" u="sng" dirty="0">
                <a:latin typeface="Bahnschrift SemiBold Condensed" panose="020B0502040204020203" pitchFamily="34" charset="0"/>
              </a:rPr>
              <a:t>Self consistency</a:t>
            </a:r>
            <a:r>
              <a:rPr lang="en-US" dirty="0">
                <a:latin typeface="Bahnschrift SemiBold Condensed" panose="020B0502040204020203" pitchFamily="34" charset="0"/>
              </a:rPr>
              <a:t>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78</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21" name="Picture 20">
            <a:extLst>
              <a:ext uri="{FF2B5EF4-FFF2-40B4-BE49-F238E27FC236}">
                <a16:creationId xmlns:a16="http://schemas.microsoft.com/office/drawing/2014/main" id="{6A5C9559-6634-0CB2-19A3-CF1256395718}"/>
              </a:ext>
            </a:extLst>
          </p:cNvPr>
          <p:cNvPicPr>
            <a:picLocks noChangeAspect="1"/>
          </p:cNvPicPr>
          <p:nvPr/>
        </p:nvPicPr>
        <p:blipFill>
          <a:blip r:embed="rId4"/>
          <a:stretch>
            <a:fillRect/>
          </a:stretch>
        </p:blipFill>
        <p:spPr>
          <a:xfrm>
            <a:off x="4593116" y="1252537"/>
            <a:ext cx="6524598" cy="3194334"/>
          </a:xfrm>
          <a:prstGeom prst="rect">
            <a:avLst/>
          </a:prstGeom>
        </p:spPr>
      </p:pic>
      <p:pic>
        <p:nvPicPr>
          <p:cNvPr id="9" name="Picture 8">
            <a:extLst>
              <a:ext uri="{FF2B5EF4-FFF2-40B4-BE49-F238E27FC236}">
                <a16:creationId xmlns:a16="http://schemas.microsoft.com/office/drawing/2014/main" id="{A6DCB3CE-107A-7FE8-E9B0-573643EB1798}"/>
              </a:ext>
            </a:extLst>
          </p:cNvPr>
          <p:cNvPicPr>
            <a:picLocks noChangeAspect="1"/>
          </p:cNvPicPr>
          <p:nvPr/>
        </p:nvPicPr>
        <p:blipFill>
          <a:blip r:embed="rId5"/>
          <a:stretch>
            <a:fillRect/>
          </a:stretch>
        </p:blipFill>
        <p:spPr>
          <a:xfrm>
            <a:off x="6096000" y="0"/>
            <a:ext cx="4214225" cy="6538527"/>
          </a:xfrm>
          <a:prstGeom prst="rect">
            <a:avLst/>
          </a:prstGeom>
        </p:spPr>
      </p:pic>
    </p:spTree>
    <p:extLst>
      <p:ext uri="{BB962C8B-B14F-4D97-AF65-F5344CB8AC3E}">
        <p14:creationId xmlns:p14="http://schemas.microsoft.com/office/powerpoint/2010/main" val="207299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D2CB14-F316-FE93-B40B-E4579FCA7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Common techniques in LLM</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u="sng" dirty="0">
                <a:latin typeface="Bahnschrift SemiBold Condensed" panose="020B0502040204020203" pitchFamily="34" charset="0"/>
              </a:rPr>
              <a:t>Generated knowledge</a:t>
            </a:r>
            <a:r>
              <a:rPr lang="en-US" dirty="0">
                <a:latin typeface="Bahnschrift SemiBold Condensed" panose="020B0502040204020203" pitchFamily="34" charset="0"/>
              </a:rPr>
              <a:t>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79</a:t>
            </a:fld>
            <a:endParaRPr lang="en-US" dirty="0">
              <a:latin typeface="Bahnschrift SemiBold Condensed" panose="020B0502040204020203" pitchFamily="34" charset="0"/>
            </a:endParaRPr>
          </a:p>
        </p:txBody>
      </p:sp>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3" name="Picture 12">
            <a:extLst>
              <a:ext uri="{FF2B5EF4-FFF2-40B4-BE49-F238E27FC236}">
                <a16:creationId xmlns:a16="http://schemas.microsoft.com/office/drawing/2014/main" id="{83976CFD-C5D0-106B-4AFE-D8AAA31D5551}"/>
              </a:ext>
            </a:extLst>
          </p:cNvPr>
          <p:cNvPicPr>
            <a:picLocks noChangeAspect="1"/>
          </p:cNvPicPr>
          <p:nvPr/>
        </p:nvPicPr>
        <p:blipFill>
          <a:blip r:embed="rId4"/>
          <a:stretch>
            <a:fillRect/>
          </a:stretch>
        </p:blipFill>
        <p:spPr>
          <a:xfrm>
            <a:off x="5653695" y="1073150"/>
            <a:ext cx="4824724" cy="3278338"/>
          </a:xfrm>
          <a:prstGeom prst="rect">
            <a:avLst/>
          </a:prstGeom>
        </p:spPr>
      </p:pic>
      <p:pic>
        <p:nvPicPr>
          <p:cNvPr id="9" name="Picture 8">
            <a:extLst>
              <a:ext uri="{FF2B5EF4-FFF2-40B4-BE49-F238E27FC236}">
                <a16:creationId xmlns:a16="http://schemas.microsoft.com/office/drawing/2014/main" id="{846EC649-9D5F-93C1-F28C-9E7193249DE9}"/>
              </a:ext>
            </a:extLst>
          </p:cNvPr>
          <p:cNvPicPr>
            <a:picLocks noChangeAspect="1"/>
          </p:cNvPicPr>
          <p:nvPr/>
        </p:nvPicPr>
        <p:blipFill>
          <a:blip r:embed="rId5"/>
          <a:stretch>
            <a:fillRect/>
          </a:stretch>
        </p:blipFill>
        <p:spPr>
          <a:xfrm>
            <a:off x="5123834" y="2541193"/>
            <a:ext cx="4282811" cy="1775614"/>
          </a:xfrm>
          <a:prstGeom prst="rect">
            <a:avLst/>
          </a:prstGeom>
        </p:spPr>
      </p:pic>
    </p:spTree>
    <p:extLst>
      <p:ext uri="{BB962C8B-B14F-4D97-AF65-F5344CB8AC3E}">
        <p14:creationId xmlns:p14="http://schemas.microsoft.com/office/powerpoint/2010/main" val="272724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43D01-ADB3-0FB5-8817-D8C71F9AAF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5A15A-5B86-C01A-F0F2-BD731EEDCB39}"/>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4E14FEF0-865D-FF52-650C-A330A955A6E7}"/>
              </a:ext>
            </a:extLst>
          </p:cNvPr>
          <p:cNvSpPr>
            <a:spLocks noGrp="1"/>
          </p:cNvSpPr>
          <p:nvPr>
            <p:ph idx="1"/>
          </p:nvPr>
        </p:nvSpPr>
        <p:spPr/>
        <p:txBody>
          <a:bodyPr/>
          <a:lstStyle/>
          <a:p>
            <a:r>
              <a:rPr lang="en-US" dirty="0"/>
              <a:t>MCAT</a:t>
            </a:r>
          </a:p>
          <a:p>
            <a:r>
              <a:rPr lang="en-US" dirty="0"/>
              <a:t>SAT/GRE</a:t>
            </a:r>
          </a:p>
          <a:p>
            <a:r>
              <a:rPr lang="en-US" dirty="0"/>
              <a:t>MIT</a:t>
            </a:r>
          </a:p>
          <a:p>
            <a:r>
              <a:rPr lang="en-US" dirty="0"/>
              <a:t>IQ!</a:t>
            </a:r>
          </a:p>
        </p:txBody>
      </p:sp>
      <p:pic>
        <p:nvPicPr>
          <p:cNvPr id="5" name="Picture 4">
            <a:extLst>
              <a:ext uri="{FF2B5EF4-FFF2-40B4-BE49-F238E27FC236}">
                <a16:creationId xmlns:a16="http://schemas.microsoft.com/office/drawing/2014/main" id="{7C654C4E-7525-D8FB-1F81-AE3D174A979D}"/>
              </a:ext>
            </a:extLst>
          </p:cNvPr>
          <p:cNvPicPr>
            <a:picLocks noChangeAspect="1"/>
          </p:cNvPicPr>
          <p:nvPr/>
        </p:nvPicPr>
        <p:blipFill>
          <a:blip r:embed="rId3"/>
          <a:stretch>
            <a:fillRect/>
          </a:stretch>
        </p:blipFill>
        <p:spPr>
          <a:xfrm>
            <a:off x="3285933" y="365125"/>
            <a:ext cx="7018628" cy="5814564"/>
          </a:xfrm>
          <a:prstGeom prst="rect">
            <a:avLst/>
          </a:prstGeom>
        </p:spPr>
      </p:pic>
      <p:pic>
        <p:nvPicPr>
          <p:cNvPr id="7" name="Picture 6">
            <a:extLst>
              <a:ext uri="{FF2B5EF4-FFF2-40B4-BE49-F238E27FC236}">
                <a16:creationId xmlns:a16="http://schemas.microsoft.com/office/drawing/2014/main" id="{F6CC8ED0-FCD4-6983-346F-D6B69F8E3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5549744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Prompt Engineering - Overview</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80</a:t>
            </a:fld>
            <a:endParaRPr lang="en-US" dirty="0">
              <a:latin typeface="Bahnschrift SemiBold Condensed" panose="020B0502040204020203" pitchFamily="34" charset="0"/>
            </a:endParaRPr>
          </a:p>
        </p:txBody>
      </p:sp>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rotWithShape="1">
          <a:blip r:embed="rId3"/>
          <a:srcRect r="12818"/>
          <a:stretch/>
        </p:blipFill>
        <p:spPr>
          <a:xfrm>
            <a:off x="1512133" y="1583193"/>
            <a:ext cx="9167734" cy="4087357"/>
          </a:xfrm>
          <a:prstGeom prst="rect">
            <a:avLst/>
          </a:prstGeom>
        </p:spPr>
      </p:pic>
      <p:pic>
        <p:nvPicPr>
          <p:cNvPr id="5" name="Picture 4">
            <a:extLst>
              <a:ext uri="{FF2B5EF4-FFF2-40B4-BE49-F238E27FC236}">
                <a16:creationId xmlns:a16="http://schemas.microsoft.com/office/drawing/2014/main" id="{C047D5A3-37CC-8EA7-7AD5-9D6490795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520865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3"/>
          <a:stretch>
            <a:fillRect/>
          </a:stretch>
        </p:blipFill>
        <p:spPr>
          <a:xfrm>
            <a:off x="4888156" y="279056"/>
            <a:ext cx="5837499" cy="6305940"/>
          </a:xfrm>
          <a:prstGeom prst="rect">
            <a:avLst/>
          </a:prstGeom>
        </p:spPr>
      </p:pic>
      <p:sp>
        <p:nvSpPr>
          <p:cNvPr id="9" name="Title 1">
            <a:extLst>
              <a:ext uri="{FF2B5EF4-FFF2-40B4-BE49-F238E27FC236}">
                <a16:creationId xmlns:a16="http://schemas.microsoft.com/office/drawing/2014/main" id="{AEA8C633-FBBB-A6C8-AC6F-88539C5C98A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Motivation</a:t>
            </a:r>
          </a:p>
        </p:txBody>
      </p:sp>
      <p:sp>
        <p:nvSpPr>
          <p:cNvPr id="2" name="Content Placeholder 4">
            <a:extLst>
              <a:ext uri="{FF2B5EF4-FFF2-40B4-BE49-F238E27FC236}">
                <a16:creationId xmlns:a16="http://schemas.microsoft.com/office/drawing/2014/main" id="{E60BDC1A-9BE7-B46A-494A-0A1BC3B0A70C}"/>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Ranked last!</a:t>
            </a:r>
            <a:br>
              <a:rPr lang="en-US" dirty="0">
                <a:latin typeface="Bahnschrift SemiBold Condensed" panose="020B0502040204020203" pitchFamily="34" charset="0"/>
              </a:rPr>
            </a:br>
            <a:endParaRPr lang="en-US" dirty="0">
              <a:latin typeface="Bahnschrift SemiBold Condensed" panose="020B0502040204020203" pitchFamily="34" charset="0"/>
            </a:endParaRPr>
          </a:p>
          <a:p>
            <a:r>
              <a:rPr lang="en-US" dirty="0">
                <a:latin typeface="Bahnschrift SemiBold Condensed" panose="020B0502040204020203" pitchFamily="34" charset="0"/>
              </a:rPr>
              <a:t>Why?</a:t>
            </a:r>
          </a:p>
        </p:txBody>
      </p:sp>
      <p:sp>
        <p:nvSpPr>
          <p:cNvPr id="10" name="Rectangle 9">
            <a:extLst>
              <a:ext uri="{FF2B5EF4-FFF2-40B4-BE49-F238E27FC236}">
                <a16:creationId xmlns:a16="http://schemas.microsoft.com/office/drawing/2014/main" id="{A694087A-BE6D-7AD4-2845-E56E909D3736}"/>
              </a:ext>
            </a:extLst>
          </p:cNvPr>
          <p:cNvSpPr/>
          <p:nvPr/>
        </p:nvSpPr>
        <p:spPr>
          <a:xfrm>
            <a:off x="5028188" y="4252332"/>
            <a:ext cx="5557434" cy="275063"/>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6" name="Picture 15" descr="A cat looking at something&#10;&#10;Description automatically generated">
            <a:extLst>
              <a:ext uri="{FF2B5EF4-FFF2-40B4-BE49-F238E27FC236}">
                <a16:creationId xmlns:a16="http://schemas.microsoft.com/office/drawing/2014/main" id="{45A82D9C-3895-B7A4-86F1-00F711DB9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890" y="2849278"/>
            <a:ext cx="1611355" cy="2864630"/>
          </a:xfrm>
          <a:prstGeom prst="rect">
            <a:avLst/>
          </a:prstGeom>
        </p:spPr>
      </p:pic>
      <p:sp>
        <p:nvSpPr>
          <p:cNvPr id="3" name="Slide Number Placeholder 5">
            <a:extLst>
              <a:ext uri="{FF2B5EF4-FFF2-40B4-BE49-F238E27FC236}">
                <a16:creationId xmlns:a16="http://schemas.microsoft.com/office/drawing/2014/main" id="{C66BFFCE-C66D-1A42-659D-5BD4CA14FD16}"/>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81</a:t>
            </a:fld>
            <a:endParaRPr lang="en-US" dirty="0">
              <a:latin typeface="Bahnschrift SemiBold Condensed" panose="020B0502040204020203" pitchFamily="34" charset="0"/>
            </a:endParaRPr>
          </a:p>
        </p:txBody>
      </p:sp>
      <p:sp>
        <p:nvSpPr>
          <p:cNvPr id="7" name="TextBox 6">
            <a:extLst>
              <a:ext uri="{FF2B5EF4-FFF2-40B4-BE49-F238E27FC236}">
                <a16:creationId xmlns:a16="http://schemas.microsoft.com/office/drawing/2014/main" id="{4D3A50A2-64B1-A51E-3A68-F231A0A18763}"/>
              </a:ext>
            </a:extLst>
          </p:cNvPr>
          <p:cNvSpPr txBox="1"/>
          <p:nvPr/>
        </p:nvSpPr>
        <p:spPr>
          <a:xfrm>
            <a:off x="1955180" y="4921405"/>
            <a:ext cx="1182030" cy="584775"/>
          </a:xfrm>
          <a:prstGeom prst="rect">
            <a:avLst/>
          </a:prstGeom>
          <a:noFill/>
        </p:spPr>
        <p:txBody>
          <a:bodyPr wrap="square" rtlCol="0">
            <a:spAutoFit/>
          </a:bodyPr>
          <a:lstStyle/>
          <a:p>
            <a:r>
              <a:rPr lang="en-US" sz="3200" b="1" dirty="0">
                <a:solidFill>
                  <a:schemeClr val="accent5"/>
                </a:solidFill>
              </a:rPr>
              <a:t>Huh?</a:t>
            </a:r>
          </a:p>
        </p:txBody>
      </p:sp>
      <p:pic>
        <p:nvPicPr>
          <p:cNvPr id="8" name="Picture 7">
            <a:extLst>
              <a:ext uri="{FF2B5EF4-FFF2-40B4-BE49-F238E27FC236}">
                <a16:creationId xmlns:a16="http://schemas.microsoft.com/office/drawing/2014/main" id="{BC1517A7-276A-1816-CFB9-C25F6D044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13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3"/>
          <a:stretch>
            <a:fillRect/>
          </a:stretch>
        </p:blipFill>
        <p:spPr>
          <a:xfrm>
            <a:off x="5623301" y="279056"/>
            <a:ext cx="5837499" cy="6305940"/>
          </a:xfrm>
          <a:prstGeom prst="rect">
            <a:avLst/>
          </a:prstGeom>
        </p:spPr>
      </p:pic>
      <p:pic>
        <p:nvPicPr>
          <p:cNvPr id="5" name="Picture 4" descr="A cartoon of a castle&#10;&#10;Description automatically generated with medium confidence">
            <a:extLst>
              <a:ext uri="{FF2B5EF4-FFF2-40B4-BE49-F238E27FC236}">
                <a16:creationId xmlns:a16="http://schemas.microsoft.com/office/drawing/2014/main" id="{28FD8571-6BB8-8A7D-A215-1FE8E09C5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6" name="Picture 5" descr="A red and white logo&#10;&#10;Description automatically generated">
            <a:extLst>
              <a:ext uri="{FF2B5EF4-FFF2-40B4-BE49-F238E27FC236}">
                <a16:creationId xmlns:a16="http://schemas.microsoft.com/office/drawing/2014/main" id="{F064E2C3-6E60-4642-B04D-FC95C3F844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9" name="Title 1">
            <a:extLst>
              <a:ext uri="{FF2B5EF4-FFF2-40B4-BE49-F238E27FC236}">
                <a16:creationId xmlns:a16="http://schemas.microsoft.com/office/drawing/2014/main" id="{AEA8C633-FBBB-A6C8-AC6F-88539C5C98A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Motivation</a:t>
            </a:r>
          </a:p>
        </p:txBody>
      </p:sp>
      <p:sp>
        <p:nvSpPr>
          <p:cNvPr id="2" name="Content Placeholder 4">
            <a:extLst>
              <a:ext uri="{FF2B5EF4-FFF2-40B4-BE49-F238E27FC236}">
                <a16:creationId xmlns:a16="http://schemas.microsoft.com/office/drawing/2014/main" id="{E60BDC1A-9BE7-B46A-494A-0A1BC3B0A70C}"/>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Motivation: </a:t>
            </a:r>
          </a:p>
          <a:p>
            <a:pPr lvl="1"/>
            <a:r>
              <a:rPr lang="en-US" dirty="0">
                <a:latin typeface="Bahnschrift SemiBold Condensed" panose="020B0502040204020203" pitchFamily="34" charset="0"/>
              </a:rPr>
              <a:t>Ranked last!</a:t>
            </a:r>
          </a:p>
          <a:p>
            <a:pPr lvl="1"/>
            <a:r>
              <a:rPr lang="en-US" dirty="0">
                <a:latin typeface="Bahnschrift SemiBold Condensed" panose="020B0502040204020203" pitchFamily="34" charset="0"/>
              </a:rPr>
              <a:t>Why?</a:t>
            </a:r>
          </a:p>
        </p:txBody>
      </p:sp>
      <p:sp>
        <p:nvSpPr>
          <p:cNvPr id="10" name="Rectangle 9">
            <a:extLst>
              <a:ext uri="{FF2B5EF4-FFF2-40B4-BE49-F238E27FC236}">
                <a16:creationId xmlns:a16="http://schemas.microsoft.com/office/drawing/2014/main" id="{A694087A-BE6D-7AD4-2845-E56E909D3736}"/>
              </a:ext>
            </a:extLst>
          </p:cNvPr>
          <p:cNvSpPr/>
          <p:nvPr/>
        </p:nvSpPr>
        <p:spPr>
          <a:xfrm>
            <a:off x="5796366" y="4246536"/>
            <a:ext cx="5557434" cy="302217"/>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2" name="Picture 11" descr="A group of men in a room&#10;&#10;Description automatically generated">
            <a:extLst>
              <a:ext uri="{FF2B5EF4-FFF2-40B4-BE49-F238E27FC236}">
                <a16:creationId xmlns:a16="http://schemas.microsoft.com/office/drawing/2014/main" id="{4DAE2C52-C9E9-6C1F-5AFE-D7053D59F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652" y="2719224"/>
            <a:ext cx="3709261" cy="1560981"/>
          </a:xfrm>
          <a:prstGeom prst="rect">
            <a:avLst/>
          </a:prstGeom>
        </p:spPr>
      </p:pic>
      <p:pic>
        <p:nvPicPr>
          <p:cNvPr id="14" name="Picture 13" descr="A cartoon of a person with blue hair&#10;&#10;Description automatically generated">
            <a:extLst>
              <a:ext uri="{FF2B5EF4-FFF2-40B4-BE49-F238E27FC236}">
                <a16:creationId xmlns:a16="http://schemas.microsoft.com/office/drawing/2014/main" id="{44098BD4-B828-00D1-77F4-038BCB782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868" y="4485790"/>
            <a:ext cx="2836190" cy="1595357"/>
          </a:xfrm>
          <a:prstGeom prst="rect">
            <a:avLst/>
          </a:prstGeom>
        </p:spPr>
      </p:pic>
      <p:pic>
        <p:nvPicPr>
          <p:cNvPr id="16" name="Picture 15" descr="A cat looking at something&#10;&#10;Description automatically generated">
            <a:extLst>
              <a:ext uri="{FF2B5EF4-FFF2-40B4-BE49-F238E27FC236}">
                <a16:creationId xmlns:a16="http://schemas.microsoft.com/office/drawing/2014/main" id="{45A82D9C-3895-B7A4-86F1-00F711DB9F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6366" y="178911"/>
            <a:ext cx="2058521" cy="3659592"/>
          </a:xfrm>
          <a:prstGeom prst="rect">
            <a:avLst/>
          </a:prstGeom>
        </p:spPr>
      </p:pic>
      <p:pic>
        <p:nvPicPr>
          <p:cNvPr id="18" name="Picture 17" descr="A cat lying on a pink surface&#10;&#10;Description automatically generated">
            <a:extLst>
              <a:ext uri="{FF2B5EF4-FFF2-40B4-BE49-F238E27FC236}">
                <a16:creationId xmlns:a16="http://schemas.microsoft.com/office/drawing/2014/main" id="{85EDD8CD-B65E-CFD0-78F5-AF5F826D8C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5428" y="542001"/>
            <a:ext cx="1871259" cy="1769190"/>
          </a:xfrm>
          <a:prstGeom prst="rect">
            <a:avLst/>
          </a:prstGeom>
        </p:spPr>
      </p:pic>
    </p:spTree>
    <p:extLst>
      <p:ext uri="{BB962C8B-B14F-4D97-AF65-F5344CB8AC3E}">
        <p14:creationId xmlns:p14="http://schemas.microsoft.com/office/powerpoint/2010/main" val="16969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Data used: </a:t>
            </a:r>
          </a:p>
          <a:p>
            <a:pPr lvl="1"/>
            <a:r>
              <a:rPr lang="en-US" dirty="0">
                <a:latin typeface="Bahnschrift SemiBold Condensed" panose="020B0502040204020203" pitchFamily="34" charset="0"/>
              </a:rPr>
              <a:t>Replication Experiment N = 100</a:t>
            </a:r>
          </a:p>
          <a:p>
            <a:r>
              <a:rPr lang="en-US" dirty="0">
                <a:latin typeface="Bahnschrift SemiBold Condensed" panose="020B0502040204020203" pitchFamily="34" charset="0"/>
              </a:rPr>
              <a:t>rank differences are nearly </a:t>
            </a:r>
            <a:br>
              <a:rPr lang="en-US" dirty="0">
                <a:latin typeface="Bahnschrift SemiBold Condensed" panose="020B0502040204020203" pitchFamily="34" charset="0"/>
              </a:rPr>
            </a:br>
            <a:r>
              <a:rPr lang="en-US" dirty="0">
                <a:latin typeface="Bahnschrift SemiBold Condensed" panose="020B0502040204020203" pitchFamily="34" charset="0"/>
              </a:rPr>
              <a:t>entirely decided by </a:t>
            </a:r>
            <a:r>
              <a:rPr lang="en-US" u="sng" dirty="0">
                <a:latin typeface="Bahnschrift SemiBold Condensed" panose="020B0502040204020203" pitchFamily="34" charset="0"/>
              </a:rPr>
              <a:t>similarity</a:t>
            </a:r>
            <a:r>
              <a:rPr lang="en-US" dirty="0">
                <a:latin typeface="Bahnschrift SemiBold Condensed" panose="020B0502040204020203" pitchFamily="34" charset="0"/>
              </a:rPr>
              <a:t>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3"/>
          <a:stretch>
            <a:fillRect/>
          </a:stretch>
        </p:blipFill>
        <p:spPr>
          <a:xfrm>
            <a:off x="5781881" y="486228"/>
            <a:ext cx="5824639" cy="5885543"/>
          </a:xfrm>
          <a:prstGeom prst="rect">
            <a:avLst/>
          </a:prstGeom>
        </p:spPr>
      </p:pic>
      <p:pic>
        <p:nvPicPr>
          <p:cNvPr id="7" name="Picture 6">
            <a:extLst>
              <a:ext uri="{FF2B5EF4-FFF2-40B4-BE49-F238E27FC236}">
                <a16:creationId xmlns:a16="http://schemas.microsoft.com/office/drawing/2014/main" id="{146AC1F8-99AA-63A4-201A-765F2E4F9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A fine-tuned Vision Transformer</a:t>
            </a:r>
            <a:br>
              <a:rPr kumimoji="0" lang="en-US" sz="28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br>
            <a:r>
              <a:rPr kumimoji="0" lang="en-US" sz="28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trained on 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2"/>
          <a:stretch>
            <a:fillRect/>
          </a:stretch>
        </p:blipFill>
        <p:spPr>
          <a:xfrm>
            <a:off x="5607571" y="1073149"/>
            <a:ext cx="6341908" cy="4755221"/>
          </a:xfrm>
          <a:prstGeom prst="rect">
            <a:avLst/>
          </a:prstGeom>
        </p:spPr>
      </p:pic>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6349"/>
            <a:ext cx="4516651" cy="3532021"/>
          </a:xfrm>
          <a:prstGeom prst="rect">
            <a:avLst/>
          </a:prstGeom>
        </p:spPr>
      </p:pic>
      <p:pic>
        <p:nvPicPr>
          <p:cNvPr id="5" name="Picture 4">
            <a:extLst>
              <a:ext uri="{FF2B5EF4-FFF2-40B4-BE49-F238E27FC236}">
                <a16:creationId xmlns:a16="http://schemas.microsoft.com/office/drawing/2014/main" id="{C4244568-F21C-0794-C17C-3CA7A54AC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7979331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3"/>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4"/>
          <a:stretch>
            <a:fillRect/>
          </a:stretch>
        </p:blipFill>
        <p:spPr>
          <a:xfrm>
            <a:off x="2959403" y="1772328"/>
            <a:ext cx="5731113" cy="4949147"/>
          </a:xfrm>
          <a:prstGeom prst="rect">
            <a:avLst/>
          </a:prstGeom>
        </p:spPr>
      </p:pic>
      <p:pic>
        <p:nvPicPr>
          <p:cNvPr id="7" name="Picture 6">
            <a:extLst>
              <a:ext uri="{FF2B5EF4-FFF2-40B4-BE49-F238E27FC236}">
                <a16:creationId xmlns:a16="http://schemas.microsoft.com/office/drawing/2014/main" id="{CF0A2C38-A88C-8B88-DC25-1656221F5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A8807-F6FF-ED06-4E55-5BF020D288C7}"/>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7D4DEB49-CF73-3011-881D-8579C31EDF6C}"/>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Answer to the Research Questions</a:t>
            </a:r>
          </a:p>
        </p:txBody>
      </p:sp>
      <p:sp>
        <p:nvSpPr>
          <p:cNvPr id="15" name="Slide Number Placeholder 5">
            <a:extLst>
              <a:ext uri="{FF2B5EF4-FFF2-40B4-BE49-F238E27FC236}">
                <a16:creationId xmlns:a16="http://schemas.microsoft.com/office/drawing/2014/main" id="{32728CBF-1702-A918-FD18-424F2D464B0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2" name="Content Placeholder 4">
            <a:extLst>
              <a:ext uri="{FF2B5EF4-FFF2-40B4-BE49-F238E27FC236}">
                <a16:creationId xmlns:a16="http://schemas.microsoft.com/office/drawing/2014/main" id="{3C2A093B-A76C-E8BF-E8BA-96BA337C1D3C}"/>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Is Generalizability achievable using LLMs?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Not quite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Is the “Temperature” parameter in LLMs fundamental to search, or mutation capabilities?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It’s complicated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What is the effects of the Prompt?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Explore the prompt rather than mutate based on temperature</a:t>
            </a:r>
          </a:p>
        </p:txBody>
      </p:sp>
      <p:pic>
        <p:nvPicPr>
          <p:cNvPr id="3" name="Picture 2">
            <a:extLst>
              <a:ext uri="{FF2B5EF4-FFF2-40B4-BE49-F238E27FC236}">
                <a16:creationId xmlns:a16="http://schemas.microsoft.com/office/drawing/2014/main" id="{9269FF14-FCB0-7993-9255-1C812A100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7514754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 - Similarity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9" name="Picture 8" descr="A screenshot of a computer&#10;&#10;Description automatically generated">
            <a:extLst>
              <a:ext uri="{FF2B5EF4-FFF2-40B4-BE49-F238E27FC236}">
                <a16:creationId xmlns:a16="http://schemas.microsoft.com/office/drawing/2014/main" id="{A64096DE-A90F-3336-2C63-18DCD790F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580" y="1431290"/>
            <a:ext cx="9533620" cy="406273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907CAF2A-C1A1-4472-DE91-3B315C93D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 y="1414304"/>
            <a:ext cx="9533620" cy="409670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1B5FC0D1-0AE6-12F9-D85C-65E0981997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580" y="1431290"/>
            <a:ext cx="9549312" cy="406273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E232004A-180E-320E-109D-B22E231ECC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579" y="1414304"/>
            <a:ext cx="9533619" cy="4068185"/>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A16C7A84-B0A5-1FB6-A6E5-984BDD56BF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1576" y="1431290"/>
            <a:ext cx="9549311" cy="4095277"/>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9A509773-D43D-11CB-7D48-E3BAC80151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571" y="1431290"/>
            <a:ext cx="9533618" cy="4068185"/>
          </a:xfrm>
          <a:prstGeom prst="rect">
            <a:avLst/>
          </a:prstGeom>
        </p:spPr>
      </p:pic>
      <p:pic>
        <p:nvPicPr>
          <p:cNvPr id="7" name="Picture 6">
            <a:extLst>
              <a:ext uri="{FF2B5EF4-FFF2-40B4-BE49-F238E27FC236}">
                <a16:creationId xmlns:a16="http://schemas.microsoft.com/office/drawing/2014/main" id="{A51505DE-96C6-559F-BEA0-142A163788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381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 is possible, </a:t>
            </a:r>
          </a:p>
          <a:p>
            <a:pPr lvl="1"/>
            <a:r>
              <a:rPr lang="en-US" dirty="0">
                <a:latin typeface="Bahnschrift SemiBold Condensed" panose="020B0502040204020203" pitchFamily="34" charset="0"/>
              </a:rPr>
              <a:t>though more documentation is required if we want to fully investigate the performance of entrants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13" name="Picture 12" descr="A person with tears on his face&#10;&#10;Description automatically generated">
            <a:extLst>
              <a:ext uri="{FF2B5EF4-FFF2-40B4-BE49-F238E27FC236}">
                <a16:creationId xmlns:a16="http://schemas.microsoft.com/office/drawing/2014/main" id="{26EC3644-2CC9-2828-F1DB-67FB9DF69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2515762"/>
            <a:ext cx="3429000" cy="1276350"/>
          </a:xfrm>
          <a:prstGeom prst="rect">
            <a:avLst/>
          </a:prstGeom>
        </p:spPr>
      </p:pic>
      <p:pic>
        <p:nvPicPr>
          <p:cNvPr id="7" name="Picture 6">
            <a:extLst>
              <a:ext uri="{FF2B5EF4-FFF2-40B4-BE49-F238E27FC236}">
                <a16:creationId xmlns:a16="http://schemas.microsoft.com/office/drawing/2014/main" id="{05F17DCF-D141-961D-8D84-8B064EC61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61466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 is possible, </a:t>
            </a:r>
          </a:p>
          <a:p>
            <a:pPr lvl="1"/>
            <a:r>
              <a:rPr lang="en-US" dirty="0">
                <a:latin typeface="Bahnschrift SemiBold Condensed" panose="020B0502040204020203" pitchFamily="34" charset="0"/>
              </a:rPr>
              <a:t>though more documentation is required if we want to fully investigate the performance of entrants</a:t>
            </a:r>
          </a:p>
          <a:p>
            <a:pPr lvl="1"/>
            <a:endParaRPr lang="en-US" dirty="0">
              <a:latin typeface="Bahnschrift SemiBold Condensed" panose="020B0502040204020203" pitchFamily="34" charset="0"/>
            </a:endParaRPr>
          </a:p>
          <a:p>
            <a:pPr marL="457200" lvl="1" indent="0">
              <a:buNone/>
            </a:pPr>
            <a:endParaRPr lang="en-US" dirty="0">
              <a:latin typeface="Bahnschrift SemiBold Condensed" panose="020B0502040204020203" pitchFamily="34" charset="0"/>
            </a:endParaRPr>
          </a:p>
          <a:p>
            <a:r>
              <a:rPr lang="en-US" dirty="0">
                <a:latin typeface="Bahnschrift SemiBold Condensed" panose="020B0502040204020203" pitchFamily="34" charset="0"/>
              </a:rPr>
              <a:t>Much of the ambiguity rises from ChatGPT-3.5 being a black box.</a:t>
            </a:r>
          </a:p>
          <a:p>
            <a:pPr lvl="1"/>
            <a:r>
              <a:rPr lang="en-US" dirty="0">
                <a:latin typeface="Bahnschrift SemiBold Condensed" panose="020B0502040204020203" pitchFamily="34" charset="0"/>
              </a:rPr>
              <a:t>An open-source frozen LLM can be closely monitored and analyzed </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C7C08472-09E3-3FCC-F378-EF831312F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3189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EFD17-A5DF-63B4-F1DA-17BBEE8F6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B00DC-3755-DC19-19F8-0057E0895D2D}"/>
              </a:ext>
            </a:extLst>
          </p:cNvPr>
          <p:cNvSpPr>
            <a:spLocks noGrp="1"/>
          </p:cNvSpPr>
          <p:nvPr>
            <p:ph type="title"/>
          </p:nvPr>
        </p:nvSpPr>
        <p:spPr/>
        <p:txBody>
          <a:bodyPr/>
          <a:lstStyle/>
          <a:p>
            <a:r>
              <a:rPr lang="en-US" dirty="0"/>
              <a:t>Even Passed a Turing Test!</a:t>
            </a:r>
          </a:p>
        </p:txBody>
      </p:sp>
      <p:sp>
        <p:nvSpPr>
          <p:cNvPr id="3" name="Content Placeholder 2">
            <a:extLst>
              <a:ext uri="{FF2B5EF4-FFF2-40B4-BE49-F238E27FC236}">
                <a16:creationId xmlns:a16="http://schemas.microsoft.com/office/drawing/2014/main" id="{BBEBD08B-2C52-A185-B5AB-87071C9B15D5}"/>
              </a:ext>
            </a:extLst>
          </p:cNvPr>
          <p:cNvSpPr>
            <a:spLocks noGrp="1"/>
          </p:cNvSpPr>
          <p:nvPr>
            <p:ph idx="1"/>
          </p:nvPr>
        </p:nvSpPr>
        <p:spPr/>
        <p:txBody>
          <a:bodyPr/>
          <a:lstStyle/>
          <a:p>
            <a:r>
              <a:rPr lang="en-US" dirty="0"/>
              <a:t>&lt;mention but gloss over the setup of that Turing test&gt;</a:t>
            </a:r>
          </a:p>
        </p:txBody>
      </p:sp>
      <p:pic>
        <p:nvPicPr>
          <p:cNvPr id="4" name="Picture 3">
            <a:extLst>
              <a:ext uri="{FF2B5EF4-FFF2-40B4-BE49-F238E27FC236}">
                <a16:creationId xmlns:a16="http://schemas.microsoft.com/office/drawing/2014/main" id="{916EE111-904D-43F9-A80E-E528B2FBB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1920570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ChatGPT-3.5 is memorizing vs. generalizing,</a:t>
            </a:r>
          </a:p>
          <a:p>
            <a:pPr lvl="1"/>
            <a:r>
              <a:rPr lang="en-US" sz="2800" dirty="0">
                <a:latin typeface="Bahnschrift SemiBold Condensed" panose="020B0502040204020203" pitchFamily="34" charset="0"/>
              </a:rPr>
              <a:t>redesigning prompt-based PCG competitions and a closer look at the prompt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1AD87583-4EA6-6A78-38E5-9E15AEC19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5948816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Takeaways </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ChatGPT-3.5 is memorizing vs. generalizing,</a:t>
            </a:r>
          </a:p>
          <a:p>
            <a:pPr lvl="1"/>
            <a:r>
              <a:rPr lang="en-US" sz="2800" dirty="0">
                <a:latin typeface="Bahnschrift SemiBold Condensed" panose="020B0502040204020203" pitchFamily="34" charset="0"/>
              </a:rPr>
              <a:t>redesigning prompt-based PCG competitions and a closer look at the prompt generalization </a:t>
            </a: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Which prompt engineering technique or combination of those are the most effective for the task?</a:t>
            </a:r>
          </a:p>
          <a:p>
            <a:pPr lvl="1"/>
            <a:r>
              <a:rPr lang="en-US" sz="2800" dirty="0">
                <a:latin typeface="Bahnschrift SemiBold Condensed" panose="020B0502040204020203" pitchFamily="34" charset="0"/>
              </a:rPr>
              <a:t>most techniques require multiple conversations to be effective, More flexibility in designing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854857C2-AD1B-333F-7B42-C7EE1488F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0340383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21" name="Cube 20">
            <a:extLst>
              <a:ext uri="{FF2B5EF4-FFF2-40B4-BE49-F238E27FC236}">
                <a16:creationId xmlns:a16="http://schemas.microsoft.com/office/drawing/2014/main" id="{8C5A45B3-F178-6E8F-AD1E-24771998BE91}"/>
              </a:ext>
            </a:extLst>
          </p:cNvPr>
          <p:cNvSpPr/>
          <p:nvPr/>
        </p:nvSpPr>
        <p:spPr>
          <a:xfrm>
            <a:off x="3530079" y="2497154"/>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Large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Language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 name="Scroll: Vertical 21">
            <a:extLst>
              <a:ext uri="{FF2B5EF4-FFF2-40B4-BE49-F238E27FC236}">
                <a16:creationId xmlns:a16="http://schemas.microsoft.com/office/drawing/2014/main" id="{A60EA8DA-0D93-F827-1D3F-2EC9ABC6EEB5}"/>
              </a:ext>
            </a:extLst>
          </p:cNvPr>
          <p:cNvSpPr/>
          <p:nvPr/>
        </p:nvSpPr>
        <p:spPr>
          <a:xfrm>
            <a:off x="1256934" y="3212550"/>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rPr>
              <a:t>prompt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271" y="3518597"/>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855935">
            <a:off x="6421510" y="2972900"/>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966391">
            <a:off x="8510242" y="2634124"/>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9063">
            <a:off x="8199934" y="2163596"/>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9790" y="2104258"/>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9492" y="2992178"/>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619471" y="3909235"/>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Arrow: Right 29">
            <a:extLst>
              <a:ext uri="{FF2B5EF4-FFF2-40B4-BE49-F238E27FC236}">
                <a16:creationId xmlns:a16="http://schemas.microsoft.com/office/drawing/2014/main" id="{348F90B7-9605-4DFB-8747-12879D176B87}"/>
              </a:ext>
            </a:extLst>
          </p:cNvPr>
          <p:cNvSpPr/>
          <p:nvPr/>
        </p:nvSpPr>
        <p:spPr>
          <a:xfrm>
            <a:off x="5585526" y="3909235"/>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8">
            <a:extLst>
              <a:ext uri="{28A0092B-C50C-407E-A947-70E740481C1C}">
                <a14:useLocalDpi xmlns:a14="http://schemas.microsoft.com/office/drawing/2010/main" val="0"/>
              </a:ext>
            </a:extLst>
          </a:blip>
          <a:srcRect l="13637" r="16061" b="485"/>
          <a:stretch/>
        </p:blipFill>
        <p:spPr>
          <a:xfrm rot="21312575">
            <a:off x="7111016" y="1169859"/>
            <a:ext cx="2452007" cy="3249968"/>
          </a:xfrm>
          <a:prstGeom prst="rect">
            <a:avLst/>
          </a:prstGeom>
        </p:spPr>
      </p:pic>
      <p:pic>
        <p:nvPicPr>
          <p:cNvPr id="5" name="Picture 4">
            <a:extLst>
              <a:ext uri="{FF2B5EF4-FFF2-40B4-BE49-F238E27FC236}">
                <a16:creationId xmlns:a16="http://schemas.microsoft.com/office/drawing/2014/main" id="{0389C27E-ADF1-7D50-1813-F875A2BEDC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Core design feature of LLMs: put control in the hands of the user</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7" name="Picture 6">
            <a:extLst>
              <a:ext uri="{FF2B5EF4-FFF2-40B4-BE49-F238E27FC236}">
                <a16:creationId xmlns:a16="http://schemas.microsoft.com/office/drawing/2014/main" id="{7311B43E-F7FA-1760-1027-A5F2E1779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6456411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Core design feature of LLMs: put control in the hands of the user</a:t>
            </a: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PCG levels using LLMs:</a:t>
            </a:r>
          </a:p>
          <a:p>
            <a:pPr lvl="1"/>
            <a:r>
              <a:rPr lang="en-US" dirty="0">
                <a:latin typeface="Bahnschrift SemiBold Condensed" panose="020B0502040204020203" pitchFamily="34" charset="0"/>
              </a:rPr>
              <a:t>More controllable when exact number of game elements are in the prompt and can be directly transformed into the generated level</a:t>
            </a:r>
          </a:p>
          <a:p>
            <a:pPr lvl="2"/>
            <a:r>
              <a:rPr lang="en-US" dirty="0">
                <a:latin typeface="Bahnschrift SemiBold Condensed" panose="020B0502040204020203" pitchFamily="34" charset="0"/>
              </a:rPr>
              <a:t>Example: number of enemies, pipes, etc. in Mario levels [1][2]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9" name="TextBox 8">
            <a:extLst>
              <a:ext uri="{FF2B5EF4-FFF2-40B4-BE49-F238E27FC236}">
                <a16:creationId xmlns:a16="http://schemas.microsoft.com/office/drawing/2014/main" id="{ABD32D29-5C42-40F3-1B69-8BF77784DAAA}"/>
              </a:ext>
            </a:extLst>
          </p:cNvPr>
          <p:cNvSpPr txBox="1"/>
          <p:nvPr/>
        </p:nvSpPr>
        <p:spPr>
          <a:xfrm>
            <a:off x="838200" y="5969655"/>
            <a:ext cx="10604296" cy="5232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Shyam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Sudhakaran</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et al. 2023.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MarioGPT</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Open-Ended Text2Level Generation through Large Language Models. In Proceedings of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NeurIPS</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2023.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Graham Todd et al. "Level generation through large language models." Proceedings of the 18th International Conference on the Foundations of Digital Games. 2023.</a:t>
            </a:r>
          </a:p>
        </p:txBody>
      </p:sp>
      <p:pic>
        <p:nvPicPr>
          <p:cNvPr id="7" name="Picture 6">
            <a:extLst>
              <a:ext uri="{FF2B5EF4-FFF2-40B4-BE49-F238E27FC236}">
                <a16:creationId xmlns:a16="http://schemas.microsoft.com/office/drawing/2014/main" id="{4B23FDFC-4AD1-AB1F-1C3F-739B7078D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7130136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Controllability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Core design feature of LLMs: put control in the hands of the user</a:t>
            </a:r>
          </a:p>
          <a:p>
            <a:pPr lvl="1"/>
            <a:endParaRPr lang="en-US" dirty="0">
              <a:latin typeface="Bahnschrift SemiBold Condensed" panose="020B0502040204020203" pitchFamily="34" charset="0"/>
            </a:endParaRPr>
          </a:p>
          <a:p>
            <a:r>
              <a:rPr lang="en-US" dirty="0">
                <a:latin typeface="Bahnschrift SemiBold Condensed" panose="020B0502040204020203" pitchFamily="34" charset="0"/>
              </a:rPr>
              <a:t>PCG levels using LLMs: </a:t>
            </a:r>
          </a:p>
          <a:p>
            <a:pPr lvl="1"/>
            <a:r>
              <a:rPr lang="en-US" dirty="0">
                <a:latin typeface="Bahnschrift SemiBold Condensed" panose="020B0502040204020203" pitchFamily="34" charset="0"/>
              </a:rPr>
              <a:t>More controllable when exact number of game elements are in the prompt and can be directly transformed into the generated level</a:t>
            </a:r>
          </a:p>
          <a:p>
            <a:pPr lvl="2"/>
            <a:r>
              <a:rPr lang="en-US" dirty="0">
                <a:latin typeface="Bahnschrift SemiBold Condensed" panose="020B0502040204020203" pitchFamily="34" charset="0"/>
              </a:rPr>
              <a:t>Example: number of enemies, pipes, etc. in Mario levels [1][2]</a:t>
            </a:r>
          </a:p>
          <a:p>
            <a:pPr lvl="1"/>
            <a:r>
              <a:rPr lang="en-US" dirty="0">
                <a:latin typeface="Bahnschrift SemiBold Condensed" panose="020B0502040204020203" pitchFamily="34" charset="0"/>
              </a:rPr>
              <a:t>Less controllable when given abstract objective:</a:t>
            </a:r>
          </a:p>
          <a:p>
            <a:pPr lvl="2"/>
            <a:r>
              <a:rPr lang="en-US" dirty="0">
                <a:latin typeface="Bahnschrift SemiBold Condensed" panose="020B0502040204020203" pitchFamily="34" charset="0"/>
              </a:rPr>
              <a:t>Example: level elevation [1] or path length [2]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sp>
        <p:nvSpPr>
          <p:cNvPr id="9" name="TextBox 8">
            <a:extLst>
              <a:ext uri="{FF2B5EF4-FFF2-40B4-BE49-F238E27FC236}">
                <a16:creationId xmlns:a16="http://schemas.microsoft.com/office/drawing/2014/main" id="{ABD32D29-5C42-40F3-1B69-8BF77784DAAA}"/>
              </a:ext>
            </a:extLst>
          </p:cNvPr>
          <p:cNvSpPr txBox="1"/>
          <p:nvPr/>
        </p:nvSpPr>
        <p:spPr>
          <a:xfrm>
            <a:off x="838200" y="5969655"/>
            <a:ext cx="10604296" cy="5232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Shyam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Sudhakaran</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et al. 2023.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MarioGPT</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Open-Ended Text2Level Generation through Large Language Models. In Proceedings of </a:t>
            </a:r>
            <a:r>
              <a:rPr kumimoji="0" lang="en-US" sz="1400" b="0" i="0" u="none" strike="noStrike" kern="1200" cap="none" spc="0" normalizeH="0" baseline="0" noProof="0" dirty="0" err="1">
                <a:ln>
                  <a:noFill/>
                </a:ln>
                <a:solidFill>
                  <a:srgbClr val="000000"/>
                </a:solidFill>
                <a:effectLst/>
                <a:uLnTx/>
                <a:uFillTx/>
                <a:latin typeface="Bahnschrift SemiBold Condensed" panose="020B0502040204020203" pitchFamily="34" charset="0"/>
                <a:ea typeface="+mn-ea"/>
                <a:cs typeface="+mn-cs"/>
              </a:rPr>
              <a:t>NeurIPS</a:t>
            </a: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 2023.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000000"/>
                </a:solidFill>
                <a:effectLst/>
                <a:uLnTx/>
                <a:uFillTx/>
                <a:latin typeface="Bahnschrift SemiBold Condensed" panose="020B0502040204020203" pitchFamily="34" charset="0"/>
                <a:ea typeface="+mn-ea"/>
                <a:cs typeface="+mn-cs"/>
              </a:rPr>
              <a:t>Graham Todd et al. "Level generation through large language models." Proceedings of the 18th International Conference on the Foundations of Digital Games. 2023.</a:t>
            </a:r>
          </a:p>
        </p:txBody>
      </p:sp>
      <p:pic>
        <p:nvPicPr>
          <p:cNvPr id="7" name="Picture 6">
            <a:extLst>
              <a:ext uri="{FF2B5EF4-FFF2-40B4-BE49-F238E27FC236}">
                <a16:creationId xmlns:a16="http://schemas.microsoft.com/office/drawing/2014/main" id="{155C707F-5CD7-F789-AF7B-77C2A80F6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22009686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pic>
        <p:nvPicPr>
          <p:cNvPr id="2" name="Picture 1">
            <a:extLst>
              <a:ext uri="{FF2B5EF4-FFF2-40B4-BE49-F238E27FC236}">
                <a16:creationId xmlns:a16="http://schemas.microsoft.com/office/drawing/2014/main" id="{DBF1CC27-4424-0DB6-164A-8354072C4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 y="6026727"/>
            <a:ext cx="1686132" cy="694749"/>
          </a:xfrm>
          <a:prstGeom prst="rect">
            <a:avLst/>
          </a:prstGeom>
        </p:spPr>
      </p:pic>
    </p:spTree>
    <p:extLst>
      <p:ext uri="{BB962C8B-B14F-4D97-AF65-F5344CB8AC3E}">
        <p14:creationId xmlns:p14="http://schemas.microsoft.com/office/powerpoint/2010/main" val="31788852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 name="Title 1">
            <a:extLst>
              <a:ext uri="{FF2B5EF4-FFF2-40B4-BE49-F238E27FC236}">
                <a16:creationId xmlns:a16="http://schemas.microsoft.com/office/drawing/2014/main" id="{5E9B3427-7AA9-ED7A-89C7-CB30181D0A5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Modified Prompts </a:t>
            </a:r>
          </a:p>
        </p:txBody>
      </p:sp>
      <p:sp>
        <p:nvSpPr>
          <p:cNvPr id="8" name="Content Placeholder 4">
            <a:extLst>
              <a:ext uri="{FF2B5EF4-FFF2-40B4-BE49-F238E27FC236}">
                <a16:creationId xmlns:a16="http://schemas.microsoft.com/office/drawing/2014/main" id="{E9313EB7-9D72-ACFE-4E7F-9D0319CF3D81}"/>
              </a:ext>
            </a:extLst>
          </p:cNvPr>
          <p:cNvSpPr>
            <a:spLocks noGrp="1"/>
          </p:cNvSpPr>
          <p:nvPr>
            <p:ph idx="1"/>
          </p:nvPr>
        </p:nvSpPr>
        <p:spPr>
          <a:xfrm>
            <a:off x="838200" y="1187450"/>
            <a:ext cx="10515600" cy="2084721"/>
          </a:xfrm>
        </p:spPr>
        <p:txBody>
          <a:bodyPr/>
          <a:lstStyle/>
          <a:p>
            <a:r>
              <a:rPr lang="en-US" dirty="0">
                <a:latin typeface="Bahnschrift SemiBold Condensed" panose="020B0502040204020203" pitchFamily="34" charset="0"/>
              </a:rPr>
              <a:t>All modified prompts can be accessed here:</a:t>
            </a:r>
          </a:p>
          <a:p>
            <a:pPr marL="457200" lvl="1" indent="0">
              <a:buNone/>
            </a:pPr>
            <a:r>
              <a:rPr lang="en-US" dirty="0">
                <a:hlinkClick r:id="rId5"/>
              </a:rPr>
              <a:t>https://github.com/gaimes-njit/gaimes-njit.github.io</a:t>
            </a:r>
            <a:endParaRPr lang="en-US" dirty="0"/>
          </a:p>
          <a:p>
            <a:pPr marL="457200" lvl="1" indent="0">
              <a:buNone/>
            </a:pPr>
            <a:endParaRPr lang="en-US" dirty="0"/>
          </a:p>
          <a:p>
            <a:pPr marL="457200" lvl="1" indent="0">
              <a:buNone/>
            </a:pPr>
            <a:endParaRPr lang="en-US" dirty="0">
              <a:latin typeface="Bahnschrift SemiBold Condensed" panose="020B0502040204020203" pitchFamily="34" charset="0"/>
            </a:endParaRPr>
          </a:p>
        </p:txBody>
      </p:sp>
      <p:pic>
        <p:nvPicPr>
          <p:cNvPr id="10" name="Picture 9">
            <a:extLst>
              <a:ext uri="{FF2B5EF4-FFF2-40B4-BE49-F238E27FC236}">
                <a16:creationId xmlns:a16="http://schemas.microsoft.com/office/drawing/2014/main" id="{C3065103-B4B6-FF52-428A-76E0C3B8A595}"/>
              </a:ext>
            </a:extLst>
          </p:cNvPr>
          <p:cNvPicPr>
            <a:picLocks noChangeAspect="1"/>
          </p:cNvPicPr>
          <p:nvPr/>
        </p:nvPicPr>
        <p:blipFill>
          <a:blip r:embed="rId6"/>
          <a:stretch>
            <a:fillRect/>
          </a:stretch>
        </p:blipFill>
        <p:spPr>
          <a:xfrm>
            <a:off x="2420411" y="2229810"/>
            <a:ext cx="7011819" cy="4253451"/>
          </a:xfrm>
          <a:prstGeom prst="rect">
            <a:avLst/>
          </a:prstGeom>
        </p:spPr>
      </p:pic>
    </p:spTree>
    <p:extLst>
      <p:ext uri="{BB962C8B-B14F-4D97-AF65-F5344CB8AC3E}">
        <p14:creationId xmlns:p14="http://schemas.microsoft.com/office/powerpoint/2010/main" val="9711906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6AB2-4F89-4073-AF55-1376CFABAA31}" type="slidenum">
              <a:rPr kumimoji="0" lang="en-US" sz="1200" b="0" i="0" u="none" strike="noStrike" kern="1200" cap="none" spc="0" normalizeH="0" baseline="0" noProof="0" smtClean="0">
                <a:ln>
                  <a:noFill/>
                </a:ln>
                <a:solidFill>
                  <a:prstClr val="black">
                    <a:tint val="82000"/>
                  </a:prstClr>
                </a:solidFill>
                <a:effectLst/>
                <a:uLnTx/>
                <a:uFillTx/>
                <a:latin typeface="Bahnschrift SemiBold Condensed"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tint val="82000"/>
                </a:prstClr>
              </a:solidFill>
              <a:effectLst/>
              <a:uLnTx/>
              <a:uFillTx/>
              <a:latin typeface="Bahnschrift SemiBold Condensed" panose="020B0502040204020203" pitchFamily="34" charset="0"/>
              <a:ea typeface="+mn-ea"/>
              <a:cs typeface="+mn-cs"/>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ea"/>
                <a:cs typeface="+mn-cs"/>
              </a:rPr>
              <a:t>Competition Score and Rank</a:t>
            </a:r>
          </a:p>
        </p:txBody>
      </p:sp>
      <p:sp>
        <p:nvSpPr>
          <p:cNvPr id="9" name="Title 1">
            <a:extLst>
              <a:ext uri="{FF2B5EF4-FFF2-40B4-BE49-F238E27FC236}">
                <a16:creationId xmlns:a16="http://schemas.microsoft.com/office/drawing/2014/main" id="{BEA3F31E-BF4D-DDDF-694A-372F3F90BE9C}"/>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j-ea"/>
                <a:cs typeface="+mj-cs"/>
              </a:rPr>
              <a:t>ChatGPT4PCG comp. score</a:t>
            </a:r>
          </a:p>
        </p:txBody>
      </p:sp>
      <p:pic>
        <p:nvPicPr>
          <p:cNvPr id="5" name="Picture 4">
            <a:extLst>
              <a:ext uri="{FF2B5EF4-FFF2-40B4-BE49-F238E27FC236}">
                <a16:creationId xmlns:a16="http://schemas.microsoft.com/office/drawing/2014/main" id="{B575FADA-E86A-A2AD-65D0-9F132E8EC450}"/>
              </a:ext>
            </a:extLst>
          </p:cNvPr>
          <p:cNvPicPr>
            <a:picLocks noChangeAspect="1"/>
          </p:cNvPicPr>
          <p:nvPr/>
        </p:nvPicPr>
        <p:blipFill>
          <a:blip r:embed="rId5"/>
          <a:stretch>
            <a:fillRect/>
          </a:stretch>
        </p:blipFill>
        <p:spPr>
          <a:xfrm>
            <a:off x="1592580" y="2733011"/>
            <a:ext cx="4343400" cy="2431979"/>
          </a:xfrm>
          <a:prstGeom prst="rect">
            <a:avLst/>
          </a:prstGeom>
        </p:spPr>
      </p:pic>
      <p:pic>
        <p:nvPicPr>
          <p:cNvPr id="14" name="Picture 13">
            <a:extLst>
              <a:ext uri="{FF2B5EF4-FFF2-40B4-BE49-F238E27FC236}">
                <a16:creationId xmlns:a16="http://schemas.microsoft.com/office/drawing/2014/main" id="{E84BFB07-F3F6-B465-DD5C-00A48AC9807A}"/>
              </a:ext>
            </a:extLst>
          </p:cNvPr>
          <p:cNvPicPr>
            <a:picLocks noChangeAspect="1"/>
          </p:cNvPicPr>
          <p:nvPr/>
        </p:nvPicPr>
        <p:blipFill>
          <a:blip r:embed="rId6"/>
          <a:stretch>
            <a:fillRect/>
          </a:stretch>
        </p:blipFill>
        <p:spPr>
          <a:xfrm>
            <a:off x="6598919" y="3429000"/>
            <a:ext cx="4343401" cy="1349329"/>
          </a:xfrm>
          <a:prstGeom prst="rect">
            <a:avLst/>
          </a:prstGeom>
        </p:spPr>
      </p:pic>
    </p:spTree>
    <p:extLst>
      <p:ext uri="{BB962C8B-B14F-4D97-AF65-F5344CB8AC3E}">
        <p14:creationId xmlns:p14="http://schemas.microsoft.com/office/powerpoint/2010/main" val="2162602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2379</TotalTime>
  <Words>11045</Words>
  <Application>Microsoft Office PowerPoint</Application>
  <PresentationFormat>Widescreen</PresentationFormat>
  <Paragraphs>1003</Paragraphs>
  <Slides>110</Slides>
  <Notes>80</Notes>
  <HiddenSlides>3</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110</vt:i4>
      </vt:variant>
    </vt:vector>
  </HeadingPairs>
  <TitlesOfParts>
    <vt:vector size="123" baseType="lpstr">
      <vt:lpstr>Abadi</vt:lpstr>
      <vt:lpstr>Aptos</vt:lpstr>
      <vt:lpstr>Aptos Display</vt:lpstr>
      <vt:lpstr>Arial</vt:lpstr>
      <vt:lpstr>Bahnschrift SemiBold Condensed</vt:lpstr>
      <vt:lpstr>LibertineMathMI</vt:lpstr>
      <vt:lpstr>LinLibertineT</vt:lpstr>
      <vt:lpstr>LinLibertineTB</vt:lpstr>
      <vt:lpstr>LinLibertineTI</vt:lpstr>
      <vt:lpstr>NimbusRomNo9L</vt:lpstr>
      <vt:lpstr>txmiaX</vt:lpstr>
      <vt:lpstr>ui-sans-serif</vt:lpstr>
      <vt:lpstr>Office Theme</vt:lpstr>
      <vt:lpstr>QE Oral Presentation</vt:lpstr>
      <vt:lpstr>Are LLMs Intelligent ?!</vt:lpstr>
      <vt:lpstr>Are LLMs Intelligent ?!</vt:lpstr>
      <vt:lpstr>Societal proxies for intelligence</vt:lpstr>
      <vt:lpstr>Societal proxies for intelligence</vt:lpstr>
      <vt:lpstr>Exams</vt:lpstr>
      <vt:lpstr>IQ</vt:lpstr>
      <vt:lpstr>Exams</vt:lpstr>
      <vt:lpstr>Even Passed a Turing Test!</vt:lpstr>
      <vt:lpstr>Generative Models are hot.</vt:lpstr>
      <vt:lpstr>ChatGPT is Popular</vt:lpstr>
      <vt:lpstr>Core Design Feature</vt:lpstr>
      <vt:lpstr>Prompt: Give Users Control Over Content</vt:lpstr>
      <vt:lpstr>Why Wouldn’t They Be: Give Users Control Over Content</vt:lpstr>
      <vt:lpstr>HOW?</vt:lpstr>
      <vt:lpstr>Let there be Learning</vt:lpstr>
      <vt:lpstr>Let there be Learning</vt:lpstr>
      <vt:lpstr>Maybe EPOCH!</vt:lpstr>
      <vt:lpstr>BUT Interestingly</vt:lpstr>
      <vt:lpstr>So: Is it a look-up table (database) or is it intelligent?</vt:lpstr>
      <vt:lpstr>But what is really the promise of “AI”</vt:lpstr>
      <vt:lpstr>What other fields hoped it to be; cog sci</vt:lpstr>
      <vt:lpstr>Definition of intelligence and the mind</vt:lpstr>
      <vt:lpstr>Intelligence as a collection of task specific skills</vt:lpstr>
      <vt:lpstr>In contrast, </vt:lpstr>
      <vt:lpstr>The spectrum of Generalization: robustness, flexibility, generality</vt:lpstr>
      <vt:lpstr>previously encountered situations:</vt:lpstr>
      <vt:lpstr>degrees of generalization:</vt:lpstr>
      <vt:lpstr>degrees of generalization:</vt:lpstr>
      <vt:lpstr>The history of AI has been one of slowly climbing up</vt:lpstr>
      <vt:lpstr>So which kind of “Intelligent” Are LLMs?</vt:lpstr>
      <vt:lpstr>But …?</vt:lpstr>
      <vt:lpstr>Our Journey</vt:lpstr>
      <vt:lpstr>Visualize</vt:lpstr>
      <vt:lpstr>Visualize</vt:lpstr>
      <vt:lpstr>Hmmm….</vt:lpstr>
      <vt:lpstr>Hmmm….</vt:lpstr>
      <vt:lpstr>Hmmm….</vt:lpstr>
      <vt:lpstr>Generality requires further investigation</vt:lpstr>
      <vt:lpstr>Generative AI</vt:lpstr>
      <vt:lpstr>Generalization in Game AI</vt:lpstr>
      <vt:lpstr>PCG</vt:lpstr>
      <vt:lpstr>LLMs PCG Game Levels</vt:lpstr>
      <vt:lpstr>LLM in PCG</vt:lpstr>
      <vt:lpstr>Experiment Designs </vt:lpstr>
      <vt:lpstr>Research Questions</vt:lpstr>
      <vt:lpstr>1st ChatGPT4PCG Competition 2023</vt:lpstr>
      <vt:lpstr>1st ChatGPT4PCG Competition 2023</vt:lpstr>
      <vt:lpstr>1st ChatGPT4PCG Competition 2023</vt:lpstr>
      <vt:lpstr>A Prompt Submission: The Result</vt:lpstr>
      <vt:lpstr>A Prompt Submission: To XML</vt:lpstr>
      <vt:lpstr>A Prompt Submission: To XML</vt:lpstr>
      <vt:lpstr>A Prompt Submission: To Science Birds</vt:lpstr>
      <vt:lpstr>1st ChatGPT4PCG Competition 2023</vt:lpstr>
      <vt:lpstr>1st ChatGPT4PCG Competition 2023</vt:lpstr>
      <vt:lpstr>1st ChatGPT4PCG Competition 2023</vt:lpstr>
      <vt:lpstr>1st ChatGPT4PCG Competition 2023</vt:lpstr>
      <vt:lpstr>Generalization Experiment - RAW score</vt:lpstr>
      <vt:lpstr>Generalization Experiment</vt:lpstr>
      <vt:lpstr>Generalization Experiment</vt:lpstr>
      <vt:lpstr>Generalization Experiment</vt:lpstr>
      <vt:lpstr>Generalization Results: Zero-Shot</vt:lpstr>
      <vt:lpstr>Generalization Experiment</vt:lpstr>
      <vt:lpstr>Generalization Experiment</vt:lpstr>
      <vt:lpstr>Generalization Results: One-Shot</vt:lpstr>
      <vt:lpstr>Generalization Experiment</vt:lpstr>
      <vt:lpstr>Generalization Experiment</vt:lpstr>
      <vt:lpstr>Generalization Results: N-Shot</vt:lpstr>
      <vt:lpstr>Replication Experiment</vt:lpstr>
      <vt:lpstr>Replication Experiment</vt:lpstr>
      <vt:lpstr>Replication Experiment</vt:lpstr>
      <vt:lpstr>Replication Experiment</vt:lpstr>
      <vt:lpstr>Replication Results</vt:lpstr>
      <vt:lpstr>Replication Results</vt:lpstr>
      <vt:lpstr>Replication Results</vt:lpstr>
      <vt:lpstr>Prompt Engineering</vt:lpstr>
      <vt:lpstr>Prompt Engineering</vt:lpstr>
      <vt:lpstr>Prompt Engineering</vt:lpstr>
      <vt:lpstr>Prompt Engineering</vt:lpstr>
      <vt:lpstr>Prompt Engineering - Overview</vt:lpstr>
      <vt:lpstr>Motivation</vt:lpstr>
      <vt:lpstr>Motivation</vt:lpstr>
      <vt:lpstr>Discussion - Similarity</vt:lpstr>
      <vt:lpstr>Discussion - Similarity</vt:lpstr>
      <vt:lpstr>Discussion - Similarity</vt:lpstr>
      <vt:lpstr>Answer to the Research Questions</vt:lpstr>
      <vt:lpstr>Discussion - Similarity</vt:lpstr>
      <vt:lpstr>Takeaways </vt:lpstr>
      <vt:lpstr>Takeaways </vt:lpstr>
      <vt:lpstr>Takeaways </vt:lpstr>
      <vt:lpstr>Takeaways </vt:lpstr>
      <vt:lpstr>Controllability</vt:lpstr>
      <vt:lpstr>Controllability</vt:lpstr>
      <vt:lpstr>Controllability</vt:lpstr>
      <vt:lpstr>Controllability</vt:lpstr>
      <vt:lpstr>PowerPoint Presentation</vt:lpstr>
      <vt:lpstr>Experiments</vt:lpstr>
      <vt:lpstr>Modified Prompts </vt:lpstr>
      <vt:lpstr>PowerPoint Presentation</vt:lpstr>
      <vt:lpstr>PowerPoint Presentation</vt:lpstr>
      <vt:lpstr>PowerPoint Presentation</vt:lpstr>
      <vt:lpstr>PowerPoint Presentation</vt:lpstr>
      <vt:lpstr>QE Oral Presentation</vt:lpstr>
      <vt:lpstr>LLM</vt:lpstr>
      <vt:lpstr>Connector-TODO</vt:lpstr>
      <vt:lpstr>Interestingly</vt:lpstr>
      <vt:lpstr>So: Is it a look-up table (database) or is it intelligent?</vt:lpstr>
      <vt:lpstr>(not sure where this goes) Even Passed a Turing Test!</vt:lpstr>
      <vt:lpstr>Ability to Generalize is an Important Component of Learning</vt:lpstr>
      <vt:lpstr>Are LLMs Intelligent?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Arash Moradi</dc:creator>
  <cp:lastModifiedBy>Arash Moradi</cp:lastModifiedBy>
  <cp:revision>24</cp:revision>
  <dcterms:created xsi:type="dcterms:W3CDTF">2024-11-12T17:56:18Z</dcterms:created>
  <dcterms:modified xsi:type="dcterms:W3CDTF">2024-11-25T19:58:53Z</dcterms:modified>
</cp:coreProperties>
</file>